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jpg" ContentType="image/jpg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x="7556500" cy="10693400"/>
  <p:notesSz cx="7556500" cy="106934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72720">
              <a:lnSpc>
                <a:spcPts val="1425"/>
              </a:lnSpc>
            </a:pPr>
            <a:r>
              <a:rPr dirty="0"/>
              <a:t>Page</a:t>
            </a:r>
            <a:r>
              <a:rPr dirty="0" spc="-15"/>
              <a:t> </a:t>
            </a: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72720">
              <a:lnSpc>
                <a:spcPts val="1425"/>
              </a:lnSpc>
            </a:pPr>
            <a:r>
              <a:rPr dirty="0"/>
              <a:t>Page</a:t>
            </a:r>
            <a:r>
              <a:rPr dirty="0" spc="-15"/>
              <a:t> </a:t>
            </a: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72720">
              <a:lnSpc>
                <a:spcPts val="1425"/>
              </a:lnSpc>
            </a:pPr>
            <a:r>
              <a:rPr dirty="0"/>
              <a:t>Page</a:t>
            </a:r>
            <a:r>
              <a:rPr dirty="0" spc="-15"/>
              <a:t> </a:t>
            </a: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72720">
              <a:lnSpc>
                <a:spcPts val="1425"/>
              </a:lnSpc>
            </a:pPr>
            <a:r>
              <a:rPr dirty="0"/>
              <a:t>Page</a:t>
            </a:r>
            <a:r>
              <a:rPr dirty="0" spc="-15"/>
              <a:t> </a:t>
            </a: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72720">
              <a:lnSpc>
                <a:spcPts val="1425"/>
              </a:lnSpc>
            </a:pPr>
            <a:r>
              <a:rPr dirty="0"/>
              <a:t>Page</a:t>
            </a:r>
            <a:r>
              <a:rPr dirty="0" spc="-15"/>
              <a:t> </a:t>
            </a: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-12"/>
            <a:ext cx="7560309" cy="10692765"/>
          </a:xfrm>
          <a:custGeom>
            <a:avLst/>
            <a:gdLst/>
            <a:ahLst/>
            <a:cxnLst/>
            <a:rect l="l" t="t" r="r" b="b"/>
            <a:pathLst>
              <a:path w="7560309" h="10692765">
                <a:moveTo>
                  <a:pt x="7560309" y="0"/>
                </a:moveTo>
                <a:lnTo>
                  <a:pt x="0" y="0"/>
                </a:lnTo>
                <a:lnTo>
                  <a:pt x="0" y="10692142"/>
                </a:lnTo>
                <a:lnTo>
                  <a:pt x="7560309" y="10692142"/>
                </a:lnTo>
                <a:lnTo>
                  <a:pt x="7560309" y="0"/>
                </a:lnTo>
                <a:close/>
              </a:path>
            </a:pathLst>
          </a:custGeom>
          <a:solidFill>
            <a:srgbClr val="D9EFF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990335" y="10077662"/>
            <a:ext cx="1171575" cy="196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72720">
              <a:lnSpc>
                <a:spcPts val="1425"/>
              </a:lnSpc>
            </a:pPr>
            <a:r>
              <a:rPr dirty="0"/>
              <a:t>Page</a:t>
            </a:r>
            <a:r>
              <a:rPr dirty="0" spc="-15"/>
              <a:t> </a:t>
            </a:r>
            <a:fld id="{81D60167-4931-47E6-BA6A-407CBD079E47}" type="slidenum">
              <a:rPr dirty="0" spc="-50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www.cityofsydney.nsw.gov.au/sculptures/earth-mother-play-sculptur" TargetMode="External"/><Relationship Id="rId3" Type="http://schemas.openxmlformats.org/officeDocument/2006/relationships/hyperlink" Target="https://berliner-seilfabrik.com/en/productgroup/univers/joe-brown-collection/" TargetMode="External"/><Relationship Id="rId4" Type="http://schemas.openxmlformats.org/officeDocument/2006/relationships/image" Target="../media/image9.jpg"/><Relationship Id="rId5" Type="http://schemas.openxmlformats.org/officeDocument/2006/relationships/image" Target="../media/image10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Relationship Id="rId3" Type="http://schemas.openxmlformats.org/officeDocument/2006/relationships/image" Target="../media/image12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g"/><Relationship Id="rId3" Type="http://schemas.openxmlformats.org/officeDocument/2006/relationships/image" Target="../media/image14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jpg"/><Relationship Id="rId3" Type="http://schemas.openxmlformats.org/officeDocument/2006/relationships/image" Target="../media/image17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jpg"/><Relationship Id="rId3" Type="http://schemas.openxmlformats.org/officeDocument/2006/relationships/image" Target="../media/image19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jpg"/><Relationship Id="rId3" Type="http://schemas.openxmlformats.org/officeDocument/2006/relationships/image" Target="../media/image21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broadsheet.com.au/melbourne/event/playground-project-melbourne" TargetMode="External"/><Relationship Id="rId3" Type="http://schemas.openxmlformats.org/officeDocument/2006/relationships/hyperlink" Target="http://www.e-flux.com/announcements/661355/the-playground-project-" TargetMode="External"/><Relationship Id="rId4" Type="http://schemas.openxmlformats.org/officeDocument/2006/relationships/hyperlink" Target="https://www.transfer-arch.com/playground-project/" TargetMode="External"/><Relationship Id="rId5" Type="http://schemas.openxmlformats.org/officeDocument/2006/relationships/hyperlink" Target="https://kulturportallund.se/en/tufsen-the-timeless-play-sculpture/" TargetMode="External"/><Relationship Id="rId6" Type="http://schemas.openxmlformats.org/officeDocument/2006/relationships/hyperlink" Target="https://barnboken.net/index.php/clr/article/view/433/1487" TargetMode="External"/><Relationship Id="rId7" Type="http://schemas.openxmlformats.org/officeDocument/2006/relationships/hyperlink" Target="http://www.artsy.net/article/artsy-editorial-picasso-noguchi-11-artists-designed-" TargetMode="External"/><Relationship Id="rId8" Type="http://schemas.openxmlformats.org/officeDocument/2006/relationships/hyperlink" Target="https://socks-studio.com/2018/02/11/human-structures-and-architectural-archetypes-aldo-van-eycks-playgrounds-1947-1978/" TargetMode="External"/><Relationship Id="rId9" Type="http://schemas.openxmlformats.org/officeDocument/2006/relationships/hyperlink" Target="http://www.noguchi.org/museum/exhibitions/view/in-search-of-contoured-playground/" TargetMode="External"/><Relationship Id="rId10" Type="http://schemas.openxmlformats.org/officeDocument/2006/relationships/hyperlink" Target="https://champ-magazine.com/art/isamu-noguchi-play-equipment/" TargetMode="External"/><Relationship Id="rId11" Type="http://schemas.openxmlformats.org/officeDocument/2006/relationships/hyperlink" Target="http://www.noguchi.org/museum/exhibitions/view/isamu-noguchi-a-new-nature/" TargetMode="External"/><Relationship Id="rId12" Type="http://schemas.openxmlformats.org/officeDocument/2006/relationships/hyperlink" Target="https://www.artsy.net/article/artsy-editorial-picasso-noguchi-11-artists-designed-spectacular-playgrounds" TargetMode="External"/><Relationship Id="rId13" Type="http://schemas.openxmlformats.org/officeDocument/2006/relationships/hyperlink" Target="https://www.cityofsydney.nsw.gov.au/sculptures/earth-mother-play-sculpture#%3A%7E%3Atext%3DThe%20play%20sculpture%2C%20known%20as%2Csurfaces%20have%20a%20smooth%20finish" TargetMode="External"/><Relationship Id="rId14" Type="http://schemas.openxmlformats.org/officeDocument/2006/relationships/hyperlink" Target="https://www.daao.org.au/bio/anita-aarons/biography/" TargetMode="External"/><Relationship Id="rId15" Type="http://schemas.openxmlformats.org/officeDocument/2006/relationships/hyperlink" Target="http://www.mpfp.com/projects/riis-park-plaza" TargetMode="External"/><Relationship Id="rId16" Type="http://schemas.openxmlformats.org/officeDocument/2006/relationships/hyperlink" Target="https://www.landscapearchitecture.nz/landscape-architecture-aotearoa/friedberg-life" TargetMode="External"/><Relationship Id="rId17" Type="http://schemas.openxmlformats.org/officeDocument/2006/relationships/hyperlink" Target="https://crosspollenblog.wordpress.com/2019/12/16/playing-for-history-notes-on-the-playground-project/#%3A%7E%3Atext%3DHe%20notes%20too%20a%20direct%2Cthey%20will%20inherit%20as%20adults" TargetMode="External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nikidesaintphalle.org/the-story-of-a-monster/" TargetMode="External"/><Relationship Id="rId3" Type="http://schemas.openxmlformats.org/officeDocument/2006/relationships/hyperlink" Target="https://francisquirk.blogspot.com/2020/02/francis-quirk-and-boxersculptorplaygrou.html" TargetMode="External"/><Relationship Id="rId4" Type="http://schemas.openxmlformats.org/officeDocument/2006/relationships/hyperlink" Target="https://berliner-seilfabrik.com/en/productgroup/univers/joe-brown-collection/" TargetMode="External"/><Relationship Id="rId5" Type="http://schemas.openxmlformats.org/officeDocument/2006/relationships/hyperlink" Target="https://www.tate.org.uk/tate-etc/issue-31-summer-2014/when-play-got-serious" TargetMode="External"/><Relationship Id="rId6" Type="http://schemas.openxmlformats.org/officeDocument/2006/relationships/hyperlink" Target="http://www.mplus.org.hk/en/magazine/a-brief-history-of-playgrounds-in-hong-kong/" TargetMode="External"/><Relationship Id="rId7" Type="http://schemas.openxmlformats.org/officeDocument/2006/relationships/hyperlink" Target="https://www.archdaily.com/1032761/playscapes-and-public-imagination-the-ambiguous-play-in-urban-life-of-hong-kong" TargetMode="External"/><Relationship Id="rId8" Type="http://schemas.openxmlformats.org/officeDocument/2006/relationships/hyperlink" Target="https://formdesigncenter.com/en/city-play-past-and-present" TargetMode="External"/><Relationship Id="rId9" Type="http://schemas.openxmlformats.org/officeDocument/2006/relationships/hyperlink" Target="https://rethinkingchildhood.com/2013/06/24/lady-allen-godmother-play/" TargetMode="External"/><Relationship Id="rId10" Type="http://schemas.openxmlformats.org/officeDocument/2006/relationships/hyperlink" Target="https://incineratorgallery.com.au/exhibition/the-playground-project-melbourne/" TargetMode="External"/><Relationship Id="rId11" Type="http://schemas.openxmlformats.org/officeDocument/2006/relationships/hyperlink" Target="https://assemblestudio.co.uk/projects/the-brutalist-playground" TargetMode="External"/><Relationship Id="rId12" Type="http://schemas.openxmlformats.org/officeDocument/2006/relationships/hyperlink" Target="https://www.archdaily.com/633677/assemble-to-construct-a-brutalist-playground-at-riba" TargetMode="External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mailto:incinerator@mvcc.vic.gov.au" TargetMode="External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Relationship Id="rId3" Type="http://schemas.openxmlformats.org/officeDocument/2006/relationships/image" Target="../media/image4.jpg"/><Relationship Id="rId4" Type="http://schemas.openxmlformats.org/officeDocument/2006/relationships/image" Target="../media/image5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12"/>
            <a:ext cx="7560309" cy="10692396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997711" y="7930388"/>
            <a:ext cx="4142104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>
                <a:solidFill>
                  <a:srgbClr val="C5E7F7"/>
                </a:solidFill>
                <a:latin typeface="Arial"/>
                <a:cs typeface="Arial"/>
              </a:rPr>
              <a:t>Education</a:t>
            </a:r>
            <a:r>
              <a:rPr dirty="0" sz="3600" spc="-30">
                <a:solidFill>
                  <a:srgbClr val="C5E7F7"/>
                </a:solidFill>
                <a:latin typeface="Arial"/>
                <a:cs typeface="Arial"/>
              </a:rPr>
              <a:t> </a:t>
            </a:r>
            <a:r>
              <a:rPr dirty="0" sz="3600" spc="-10">
                <a:solidFill>
                  <a:srgbClr val="C5E7F7"/>
                </a:solidFill>
                <a:latin typeface="Arial"/>
                <a:cs typeface="Arial"/>
              </a:rPr>
              <a:t>Resource</a:t>
            </a:r>
            <a:endParaRPr sz="36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6109208" y="10077662"/>
            <a:ext cx="508000" cy="1962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z="1200">
                <a:latin typeface="Arial"/>
                <a:cs typeface="Arial"/>
              </a:rPr>
              <a:t>Page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50">
                <a:latin typeface="Arial"/>
                <a:cs typeface="Arial"/>
              </a:rPr>
              <a:t>4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997711" y="8696197"/>
            <a:ext cx="278765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C5E7F7"/>
                </a:solidFill>
                <a:latin typeface="Arial"/>
                <a:cs typeface="Arial"/>
              </a:rPr>
              <a:t>Foundation</a:t>
            </a:r>
            <a:r>
              <a:rPr dirty="0" sz="2400" spc="-65">
                <a:solidFill>
                  <a:srgbClr val="C5E7F7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C5E7F7"/>
                </a:solidFill>
                <a:latin typeface="Arial"/>
                <a:cs typeface="Arial"/>
              </a:rPr>
              <a:t>–</a:t>
            </a:r>
            <a:r>
              <a:rPr dirty="0" sz="2400" spc="-65">
                <a:solidFill>
                  <a:srgbClr val="C5E7F7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C5E7F7"/>
                </a:solidFill>
                <a:latin typeface="Arial"/>
                <a:cs typeface="Arial"/>
              </a:rPr>
              <a:t>Year</a:t>
            </a:r>
            <a:r>
              <a:rPr dirty="0" sz="2400" spc="-65">
                <a:solidFill>
                  <a:srgbClr val="C5E7F7"/>
                </a:solidFill>
                <a:latin typeface="Arial"/>
                <a:cs typeface="Arial"/>
              </a:rPr>
              <a:t> </a:t>
            </a:r>
            <a:r>
              <a:rPr dirty="0" sz="2400" spc="-50">
                <a:solidFill>
                  <a:srgbClr val="C5E7F7"/>
                </a:solidFill>
                <a:latin typeface="Arial"/>
                <a:cs typeface="Arial"/>
              </a:rPr>
              <a:t>6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46963" y="838453"/>
            <a:ext cx="6737984" cy="39179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 spc="75" b="1">
                <a:solidFill>
                  <a:srgbClr val="C00000"/>
                </a:solidFill>
                <a:latin typeface="Calibri"/>
                <a:cs typeface="Calibri"/>
              </a:rPr>
              <a:t>PLAY</a:t>
            </a:r>
            <a:r>
              <a:rPr dirty="0" sz="1400" spc="-25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400" spc="100" b="1">
                <a:solidFill>
                  <a:srgbClr val="C00000"/>
                </a:solidFill>
                <a:latin typeface="Calibri"/>
                <a:cs typeface="Calibri"/>
              </a:rPr>
              <a:t>SCULPTURES</a:t>
            </a:r>
            <a:endParaRPr sz="1400">
              <a:latin typeface="Calibri"/>
              <a:cs typeface="Calibri"/>
            </a:endParaRPr>
          </a:p>
          <a:p>
            <a:pPr marL="12700" marR="5080">
              <a:lnSpc>
                <a:spcPct val="101699"/>
              </a:lnSpc>
              <a:spcBef>
                <a:spcPts val="1025"/>
              </a:spcBef>
            </a:pPr>
            <a:r>
              <a:rPr dirty="0" sz="1200" spc="10">
                <a:latin typeface="Calibri"/>
                <a:cs typeface="Calibri"/>
              </a:rPr>
              <a:t>Play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45">
                <a:latin typeface="Calibri"/>
                <a:cs typeface="Calibri"/>
              </a:rPr>
              <a:t>sculptures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are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large-</a:t>
            </a:r>
            <a:r>
              <a:rPr dirty="0" sz="1200" spc="65">
                <a:latin typeface="Calibri"/>
                <a:cs typeface="Calibri"/>
              </a:rPr>
              <a:t>scale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public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artworks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that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are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not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just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for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viewing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but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are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a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functional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play </a:t>
            </a:r>
            <a:r>
              <a:rPr dirty="0" sz="1200" spc="10">
                <a:latin typeface="Calibri"/>
                <a:cs typeface="Calibri"/>
              </a:rPr>
              <a:t>structure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and</a:t>
            </a:r>
            <a:r>
              <a:rPr dirty="0" sz="1200" spc="55">
                <a:latin typeface="Calibri"/>
                <a:cs typeface="Calibri"/>
              </a:rPr>
              <a:t> a </a:t>
            </a:r>
            <a:r>
              <a:rPr dirty="0" sz="1200" spc="10">
                <a:latin typeface="Calibri"/>
                <a:cs typeface="Calibri"/>
              </a:rPr>
              <a:t>work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of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art.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Play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 spc="45">
                <a:latin typeface="Calibri"/>
                <a:cs typeface="Calibri"/>
              </a:rPr>
              <a:t>sculptures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encourage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children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and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adults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to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interact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creatively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with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its </a:t>
            </a:r>
            <a:r>
              <a:rPr dirty="0" sz="1200" spc="10">
                <a:latin typeface="Calibri"/>
                <a:cs typeface="Calibri"/>
              </a:rPr>
              <a:t>forms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and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shapes, </a:t>
            </a:r>
            <a:r>
              <a:rPr dirty="0" sz="1200" spc="10">
                <a:latin typeface="Calibri"/>
                <a:cs typeface="Calibri"/>
              </a:rPr>
              <a:t>unlike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a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conventional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playground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people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 spc="65">
                <a:latin typeface="Calibri"/>
                <a:cs typeface="Calibri"/>
              </a:rPr>
              <a:t>can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use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their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imagination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on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a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play </a:t>
            </a:r>
            <a:r>
              <a:rPr dirty="0" sz="1200" spc="-10">
                <a:latin typeface="Calibri"/>
                <a:cs typeface="Calibri"/>
              </a:rPr>
              <a:t>sculpture.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25"/>
              </a:spcBef>
            </a:pPr>
            <a:r>
              <a:rPr dirty="0" sz="1200" b="1">
                <a:solidFill>
                  <a:srgbClr val="C00000"/>
                </a:solidFill>
                <a:latin typeface="Calibri"/>
                <a:cs typeface="Calibri"/>
              </a:rPr>
              <a:t>Anita</a:t>
            </a:r>
            <a:r>
              <a:rPr dirty="0" sz="1200" spc="95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200" spc="45" b="1">
                <a:solidFill>
                  <a:srgbClr val="C00000"/>
                </a:solidFill>
                <a:latin typeface="Calibri"/>
                <a:cs typeface="Calibri"/>
              </a:rPr>
              <a:t>Aarons</a:t>
            </a:r>
            <a:r>
              <a:rPr dirty="0" sz="1200" spc="45">
                <a:solidFill>
                  <a:srgbClr val="C00000"/>
                </a:solidFill>
                <a:latin typeface="Calibri"/>
                <a:cs typeface="Calibri"/>
              </a:rPr>
              <a:t>:</a:t>
            </a:r>
            <a:r>
              <a:rPr dirty="0" sz="1200" spc="9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C00000"/>
                </a:solidFill>
                <a:latin typeface="Calibri"/>
                <a:cs typeface="Calibri"/>
              </a:rPr>
              <a:t>Earth</a:t>
            </a:r>
            <a:r>
              <a:rPr dirty="0" sz="1200" spc="105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200" spc="-10" b="1">
                <a:solidFill>
                  <a:srgbClr val="C00000"/>
                </a:solidFill>
                <a:latin typeface="Calibri"/>
                <a:cs typeface="Calibri"/>
              </a:rPr>
              <a:t>Mother</a:t>
            </a:r>
            <a:endParaRPr sz="1200">
              <a:latin typeface="Calibri"/>
              <a:cs typeface="Calibri"/>
            </a:endParaRPr>
          </a:p>
          <a:p>
            <a:pPr marL="3613150" marR="19685">
              <a:lnSpc>
                <a:spcPct val="116900"/>
              </a:lnSpc>
              <a:spcBef>
                <a:spcPts val="780"/>
              </a:spcBef>
            </a:pPr>
            <a:r>
              <a:rPr dirty="0" sz="1200" spc="10">
                <a:latin typeface="Calibri"/>
                <a:cs typeface="Calibri"/>
              </a:rPr>
              <a:t>Anita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Aarons</a:t>
            </a:r>
            <a:r>
              <a:rPr dirty="0" sz="1200" spc="90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was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an</a:t>
            </a:r>
            <a:r>
              <a:rPr dirty="0" sz="1200" spc="9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Australian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 spc="10">
                <a:solidFill>
                  <a:srgbClr val="C00000"/>
                </a:solidFill>
                <a:latin typeface="Calibri"/>
                <a:cs typeface="Calibri"/>
              </a:rPr>
              <a:t>sculptor</a:t>
            </a:r>
            <a:r>
              <a:rPr dirty="0" sz="1200" spc="9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and </a:t>
            </a:r>
            <a:r>
              <a:rPr dirty="0" sz="1200">
                <a:latin typeface="Calibri"/>
                <a:cs typeface="Calibri"/>
              </a:rPr>
              <a:t>jeweller.</a:t>
            </a:r>
            <a:r>
              <a:rPr dirty="0" sz="1200" spc="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When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Anita</a:t>
            </a:r>
            <a:r>
              <a:rPr dirty="0" sz="1200" spc="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created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C00000"/>
                </a:solidFill>
                <a:latin typeface="Calibri"/>
                <a:cs typeface="Calibri"/>
              </a:rPr>
              <a:t>play</a:t>
            </a:r>
            <a:r>
              <a:rPr dirty="0" sz="1200" spc="9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C00000"/>
                </a:solidFill>
                <a:latin typeface="Calibri"/>
                <a:cs typeface="Calibri"/>
              </a:rPr>
              <a:t>sculpture </a:t>
            </a:r>
            <a:r>
              <a:rPr dirty="0" sz="1200" spc="10" i="1">
                <a:latin typeface="Calibri"/>
                <a:cs typeface="Calibri"/>
              </a:rPr>
              <a:t>Earth</a:t>
            </a:r>
            <a:r>
              <a:rPr dirty="0" sz="1200" spc="20" i="1">
                <a:latin typeface="Calibri"/>
                <a:cs typeface="Calibri"/>
              </a:rPr>
              <a:t> </a:t>
            </a:r>
            <a:r>
              <a:rPr dirty="0" sz="1200" spc="10" i="1">
                <a:latin typeface="Calibri"/>
                <a:cs typeface="Calibri"/>
              </a:rPr>
              <a:t>Mother</a:t>
            </a:r>
            <a:r>
              <a:rPr dirty="0" sz="1200" spc="30" i="1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in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1952,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she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wanted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children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to </a:t>
            </a:r>
            <a:r>
              <a:rPr dirty="0" sz="1200">
                <a:latin typeface="Calibri"/>
                <a:cs typeface="Calibri"/>
              </a:rPr>
              <a:t>play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invent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on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natural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organic </a:t>
            </a:r>
            <a:r>
              <a:rPr dirty="0" sz="1200" spc="55">
                <a:latin typeface="Calibri"/>
                <a:cs typeface="Calibri"/>
              </a:rPr>
              <a:t>shapes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of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her</a:t>
            </a:r>
            <a:r>
              <a:rPr dirty="0" sz="120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sculpture.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Anita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looked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to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the </a:t>
            </a:r>
            <a:r>
              <a:rPr dirty="0" sz="1200">
                <a:latin typeface="Calibri"/>
                <a:cs typeface="Calibri"/>
              </a:rPr>
              <a:t>natural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environment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her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inspiration.</a:t>
            </a:r>
            <a:endParaRPr sz="1200">
              <a:latin typeface="Calibri"/>
              <a:cs typeface="Calibri"/>
            </a:endParaRPr>
          </a:p>
          <a:p>
            <a:pPr marL="3613150" marR="176530">
              <a:lnSpc>
                <a:spcPct val="117100"/>
              </a:lnSpc>
              <a:spcBef>
                <a:spcPts val="1005"/>
              </a:spcBef>
            </a:pPr>
            <a:r>
              <a:rPr dirty="0" sz="1200" spc="90">
                <a:solidFill>
                  <a:srgbClr val="C00000"/>
                </a:solidFill>
                <a:latin typeface="Calibri"/>
                <a:cs typeface="Calibri"/>
              </a:rPr>
              <a:t>Can</a:t>
            </a:r>
            <a:r>
              <a:rPr dirty="0" sz="1200" spc="10">
                <a:solidFill>
                  <a:srgbClr val="C00000"/>
                </a:solidFill>
                <a:latin typeface="Calibri"/>
                <a:cs typeface="Calibri"/>
              </a:rPr>
              <a:t> you</a:t>
            </a:r>
            <a:r>
              <a:rPr dirty="0" sz="1200" spc="2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200" spc="10">
                <a:solidFill>
                  <a:srgbClr val="C00000"/>
                </a:solidFill>
                <a:latin typeface="Calibri"/>
                <a:cs typeface="Calibri"/>
              </a:rPr>
              <a:t>think of something</a:t>
            </a:r>
            <a:r>
              <a:rPr dirty="0" sz="1200" spc="2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200" spc="10">
                <a:solidFill>
                  <a:srgbClr val="C00000"/>
                </a:solidFill>
                <a:latin typeface="Calibri"/>
                <a:cs typeface="Calibri"/>
              </a:rPr>
              <a:t>in nature</a:t>
            </a:r>
            <a:r>
              <a:rPr dirty="0" sz="1200" spc="1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200" spc="10">
                <a:solidFill>
                  <a:srgbClr val="C00000"/>
                </a:solidFill>
                <a:latin typeface="Calibri"/>
                <a:cs typeface="Calibri"/>
              </a:rPr>
              <a:t>that</a:t>
            </a:r>
            <a:r>
              <a:rPr dirty="0" sz="1200" spc="1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200" spc="-25">
                <a:solidFill>
                  <a:srgbClr val="C00000"/>
                </a:solidFill>
                <a:latin typeface="Calibri"/>
                <a:cs typeface="Calibri"/>
              </a:rPr>
              <a:t>her </a:t>
            </a:r>
            <a:r>
              <a:rPr dirty="0" sz="1200" spc="20">
                <a:solidFill>
                  <a:srgbClr val="C00000"/>
                </a:solidFill>
                <a:latin typeface="Calibri"/>
                <a:cs typeface="Calibri"/>
              </a:rPr>
              <a:t>sculpture</a:t>
            </a:r>
            <a:r>
              <a:rPr dirty="0" sz="1200" spc="11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200" spc="20">
                <a:solidFill>
                  <a:srgbClr val="C00000"/>
                </a:solidFill>
                <a:latin typeface="Calibri"/>
                <a:cs typeface="Calibri"/>
              </a:rPr>
              <a:t>looks</a:t>
            </a:r>
            <a:r>
              <a:rPr dirty="0" sz="1200" spc="114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200" spc="-20">
                <a:solidFill>
                  <a:srgbClr val="C00000"/>
                </a:solidFill>
                <a:latin typeface="Calibri"/>
                <a:cs typeface="Calibri"/>
              </a:rPr>
              <a:t>like?</a:t>
            </a:r>
            <a:endParaRPr sz="1200">
              <a:latin typeface="Calibri"/>
              <a:cs typeface="Calibri"/>
            </a:endParaRPr>
          </a:p>
          <a:p>
            <a:pPr marL="3613150" marR="264160">
              <a:lnSpc>
                <a:spcPct val="117100"/>
              </a:lnSpc>
              <a:spcBef>
                <a:spcPts val="994"/>
              </a:spcBef>
            </a:pPr>
            <a:r>
              <a:rPr dirty="0" sz="1200" spc="10">
                <a:solidFill>
                  <a:srgbClr val="C00000"/>
                </a:solidFill>
                <a:latin typeface="Calibri"/>
                <a:cs typeface="Calibri"/>
              </a:rPr>
              <a:t>What</a:t>
            </a:r>
            <a:r>
              <a:rPr dirty="0" sz="1200" spc="3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200" spc="10">
                <a:solidFill>
                  <a:srgbClr val="C00000"/>
                </a:solidFill>
                <a:latin typeface="Calibri"/>
                <a:cs typeface="Calibri"/>
              </a:rPr>
              <a:t>materials</a:t>
            </a:r>
            <a:r>
              <a:rPr dirty="0" sz="1200" spc="3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200" spc="10">
                <a:solidFill>
                  <a:srgbClr val="C00000"/>
                </a:solidFill>
                <a:latin typeface="Calibri"/>
                <a:cs typeface="Calibri"/>
              </a:rPr>
              <a:t>do</a:t>
            </a:r>
            <a:r>
              <a:rPr dirty="0" sz="1200" spc="2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200" spc="10">
                <a:solidFill>
                  <a:srgbClr val="C00000"/>
                </a:solidFill>
                <a:latin typeface="Calibri"/>
                <a:cs typeface="Calibri"/>
              </a:rPr>
              <a:t>you</a:t>
            </a:r>
            <a:r>
              <a:rPr dirty="0" sz="1200" spc="3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200" spc="10">
                <a:solidFill>
                  <a:srgbClr val="C00000"/>
                </a:solidFill>
                <a:latin typeface="Calibri"/>
                <a:cs typeface="Calibri"/>
              </a:rPr>
              <a:t>think</a:t>
            </a:r>
            <a:r>
              <a:rPr dirty="0" sz="1200" spc="2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200" spc="10" i="1">
                <a:solidFill>
                  <a:srgbClr val="C00000"/>
                </a:solidFill>
                <a:latin typeface="Calibri"/>
                <a:cs typeface="Calibri"/>
              </a:rPr>
              <a:t>Earth</a:t>
            </a:r>
            <a:r>
              <a:rPr dirty="0" sz="1200" spc="25" i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200" i="1">
                <a:solidFill>
                  <a:srgbClr val="C00000"/>
                </a:solidFill>
                <a:latin typeface="Calibri"/>
                <a:cs typeface="Calibri"/>
              </a:rPr>
              <a:t>Mother</a:t>
            </a:r>
            <a:r>
              <a:rPr dirty="0" sz="1200" spc="35" i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200" spc="30">
                <a:solidFill>
                  <a:srgbClr val="C00000"/>
                </a:solidFill>
                <a:latin typeface="Calibri"/>
                <a:cs typeface="Calibri"/>
              </a:rPr>
              <a:t>is </a:t>
            </a:r>
            <a:r>
              <a:rPr dirty="0" sz="1200">
                <a:solidFill>
                  <a:srgbClr val="C00000"/>
                </a:solidFill>
                <a:latin typeface="Calibri"/>
                <a:cs typeface="Calibri"/>
              </a:rPr>
              <a:t>made</a:t>
            </a:r>
            <a:r>
              <a:rPr dirty="0" sz="1200" spc="14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200" spc="-25">
                <a:solidFill>
                  <a:srgbClr val="C00000"/>
                </a:solidFill>
                <a:latin typeface="Calibri"/>
                <a:cs typeface="Calibri"/>
              </a:rPr>
              <a:t>of?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346959" y="4948277"/>
            <a:ext cx="3418204" cy="4540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349885">
              <a:lnSpc>
                <a:spcPct val="116900"/>
              </a:lnSpc>
              <a:spcBef>
                <a:spcPts val="100"/>
              </a:spcBef>
            </a:pPr>
            <a:r>
              <a:rPr dirty="0" sz="800" spc="10">
                <a:latin typeface="Calibri"/>
                <a:cs typeface="Calibri"/>
              </a:rPr>
              <a:t>Above:</a:t>
            </a:r>
            <a:r>
              <a:rPr dirty="0" sz="800" spc="20">
                <a:latin typeface="Calibri"/>
                <a:cs typeface="Calibri"/>
              </a:rPr>
              <a:t> </a:t>
            </a:r>
            <a:r>
              <a:rPr dirty="0" sz="800" spc="10">
                <a:latin typeface="Calibri"/>
                <a:cs typeface="Calibri"/>
              </a:rPr>
              <a:t>Anita</a:t>
            </a:r>
            <a:r>
              <a:rPr dirty="0" sz="800" spc="20">
                <a:latin typeface="Calibri"/>
                <a:cs typeface="Calibri"/>
              </a:rPr>
              <a:t> </a:t>
            </a:r>
            <a:r>
              <a:rPr dirty="0" sz="800" spc="10">
                <a:latin typeface="Calibri"/>
                <a:cs typeface="Calibri"/>
              </a:rPr>
              <a:t>Aarons,</a:t>
            </a:r>
            <a:r>
              <a:rPr dirty="0" sz="800" spc="20">
                <a:latin typeface="Calibri"/>
                <a:cs typeface="Calibri"/>
              </a:rPr>
              <a:t> </a:t>
            </a:r>
            <a:r>
              <a:rPr dirty="0" sz="800" spc="10" i="1">
                <a:latin typeface="Calibri"/>
                <a:cs typeface="Calibri"/>
              </a:rPr>
              <a:t>Earth</a:t>
            </a:r>
            <a:r>
              <a:rPr dirty="0" sz="800" spc="30" i="1">
                <a:latin typeface="Calibri"/>
                <a:cs typeface="Calibri"/>
              </a:rPr>
              <a:t> </a:t>
            </a:r>
            <a:r>
              <a:rPr dirty="0" sz="800" i="1">
                <a:latin typeface="Calibri"/>
                <a:cs typeface="Calibri"/>
              </a:rPr>
              <a:t>Mother</a:t>
            </a:r>
            <a:r>
              <a:rPr dirty="0" sz="800" spc="30" i="1">
                <a:latin typeface="Calibri"/>
                <a:cs typeface="Calibri"/>
              </a:rPr>
              <a:t> </a:t>
            </a:r>
            <a:r>
              <a:rPr dirty="0" sz="800" spc="10">
                <a:latin typeface="Calibri"/>
                <a:cs typeface="Calibri"/>
              </a:rPr>
              <a:t>1952,</a:t>
            </a:r>
            <a:r>
              <a:rPr dirty="0" sz="800" spc="25">
                <a:latin typeface="Calibri"/>
                <a:cs typeface="Calibri"/>
              </a:rPr>
              <a:t> </a:t>
            </a:r>
            <a:r>
              <a:rPr dirty="0" sz="800" spc="10">
                <a:latin typeface="Calibri"/>
                <a:cs typeface="Calibri"/>
              </a:rPr>
              <a:t>Cook</a:t>
            </a:r>
            <a:r>
              <a:rPr dirty="0" sz="800" spc="20">
                <a:latin typeface="Calibri"/>
                <a:cs typeface="Calibri"/>
              </a:rPr>
              <a:t> </a:t>
            </a:r>
            <a:r>
              <a:rPr dirty="0" sz="800" spc="10">
                <a:latin typeface="Calibri"/>
                <a:cs typeface="Calibri"/>
              </a:rPr>
              <a:t>and</a:t>
            </a:r>
            <a:r>
              <a:rPr dirty="0" sz="800" spc="20">
                <a:latin typeface="Calibri"/>
                <a:cs typeface="Calibri"/>
              </a:rPr>
              <a:t> </a:t>
            </a:r>
            <a:r>
              <a:rPr dirty="0" sz="800" spc="10">
                <a:latin typeface="Calibri"/>
                <a:cs typeface="Calibri"/>
              </a:rPr>
              <a:t>Phillip</a:t>
            </a:r>
            <a:r>
              <a:rPr dirty="0" sz="800" spc="20">
                <a:latin typeface="Calibri"/>
                <a:cs typeface="Calibri"/>
              </a:rPr>
              <a:t> </a:t>
            </a:r>
            <a:r>
              <a:rPr dirty="0" sz="800" spc="10">
                <a:latin typeface="Calibri"/>
                <a:cs typeface="Calibri"/>
              </a:rPr>
              <a:t>Park</a:t>
            </a:r>
            <a:r>
              <a:rPr dirty="0" sz="800" spc="20">
                <a:latin typeface="Calibri"/>
                <a:cs typeface="Calibri"/>
              </a:rPr>
              <a:t> </a:t>
            </a:r>
            <a:r>
              <a:rPr dirty="0" sz="800" spc="-10">
                <a:latin typeface="Calibri"/>
                <a:cs typeface="Calibri"/>
              </a:rPr>
              <a:t>Sydney</a:t>
            </a:r>
            <a:r>
              <a:rPr dirty="0" sz="800" spc="500">
                <a:latin typeface="Calibri"/>
                <a:cs typeface="Calibri"/>
              </a:rPr>
              <a:t> </a:t>
            </a:r>
            <a:r>
              <a:rPr dirty="0" sz="800" spc="10">
                <a:latin typeface="Calibri"/>
                <a:cs typeface="Calibri"/>
              </a:rPr>
              <a:t>2025.</a:t>
            </a:r>
            <a:r>
              <a:rPr dirty="0" sz="800" spc="35">
                <a:latin typeface="Calibri"/>
                <a:cs typeface="Calibri"/>
              </a:rPr>
              <a:t> </a:t>
            </a:r>
            <a:r>
              <a:rPr dirty="0" sz="800" spc="10">
                <a:latin typeface="Calibri"/>
                <a:cs typeface="Calibri"/>
              </a:rPr>
              <a:t>Courtesy</a:t>
            </a:r>
            <a:r>
              <a:rPr dirty="0" sz="800" spc="50">
                <a:latin typeface="Calibri"/>
                <a:cs typeface="Calibri"/>
              </a:rPr>
              <a:t> </a:t>
            </a:r>
            <a:r>
              <a:rPr dirty="0" sz="800" spc="10">
                <a:latin typeface="Calibri"/>
                <a:cs typeface="Calibri"/>
              </a:rPr>
              <a:t>of</a:t>
            </a:r>
            <a:r>
              <a:rPr dirty="0" sz="800" spc="45">
                <a:latin typeface="Calibri"/>
                <a:cs typeface="Calibri"/>
              </a:rPr>
              <a:t> </a:t>
            </a:r>
            <a:r>
              <a:rPr dirty="0" sz="800" spc="10">
                <a:latin typeface="Calibri"/>
                <a:cs typeface="Calibri"/>
              </a:rPr>
              <a:t>City</a:t>
            </a:r>
            <a:r>
              <a:rPr dirty="0" sz="800" spc="40">
                <a:latin typeface="Calibri"/>
                <a:cs typeface="Calibri"/>
              </a:rPr>
              <a:t> </a:t>
            </a:r>
            <a:r>
              <a:rPr dirty="0" sz="800" spc="10">
                <a:latin typeface="Calibri"/>
                <a:cs typeface="Calibri"/>
              </a:rPr>
              <a:t>Of</a:t>
            </a:r>
            <a:r>
              <a:rPr dirty="0" sz="800" spc="40">
                <a:latin typeface="Calibri"/>
                <a:cs typeface="Calibri"/>
              </a:rPr>
              <a:t> </a:t>
            </a:r>
            <a:r>
              <a:rPr dirty="0" sz="800" spc="-10">
                <a:latin typeface="Calibri"/>
                <a:cs typeface="Calibri"/>
              </a:rPr>
              <a:t>Sydney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dirty="0" u="sng" sz="800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2"/>
              </a:rPr>
              <a:t>https://www.cityofsydney.nsw.gov.au/sculptures/earth-mother-play-</a:t>
            </a:r>
            <a:r>
              <a:rPr dirty="0" u="sng" sz="800" spc="-10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2"/>
              </a:rPr>
              <a:t>sculptur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346963" y="5520943"/>
            <a:ext cx="15049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60" b="1">
                <a:solidFill>
                  <a:srgbClr val="C00000"/>
                </a:solidFill>
                <a:latin typeface="Calibri"/>
                <a:cs typeface="Calibri"/>
              </a:rPr>
              <a:t>Joseph</a:t>
            </a:r>
            <a:r>
              <a:rPr dirty="0" sz="1200" spc="65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C00000"/>
                </a:solidFill>
                <a:latin typeface="Calibri"/>
                <a:cs typeface="Calibri"/>
              </a:rPr>
              <a:t>Brown:</a:t>
            </a:r>
            <a:r>
              <a:rPr dirty="0" sz="1200" spc="65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200" spc="-20" b="1">
                <a:solidFill>
                  <a:srgbClr val="C00000"/>
                </a:solidFill>
                <a:latin typeface="Calibri"/>
                <a:cs typeface="Calibri"/>
              </a:rPr>
              <a:t>Whale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346963" y="9018523"/>
            <a:ext cx="3319145" cy="271780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L="12700" marR="5080">
              <a:lnSpc>
                <a:spcPct val="101899"/>
              </a:lnSpc>
              <a:spcBef>
                <a:spcPts val="80"/>
              </a:spcBef>
            </a:pPr>
            <a:r>
              <a:rPr dirty="0" sz="800" spc="10">
                <a:latin typeface="Calibri"/>
                <a:cs typeface="Calibri"/>
              </a:rPr>
              <a:t>Above:</a:t>
            </a:r>
            <a:r>
              <a:rPr dirty="0" sz="800" spc="20">
                <a:latin typeface="Calibri"/>
                <a:cs typeface="Calibri"/>
              </a:rPr>
              <a:t> </a:t>
            </a:r>
            <a:r>
              <a:rPr dirty="0" sz="800" spc="10">
                <a:latin typeface="Calibri"/>
                <a:cs typeface="Calibri"/>
              </a:rPr>
              <a:t>Joseph Brown,</a:t>
            </a:r>
            <a:r>
              <a:rPr dirty="0" sz="800" spc="20">
                <a:latin typeface="Calibri"/>
                <a:cs typeface="Calibri"/>
              </a:rPr>
              <a:t> </a:t>
            </a:r>
            <a:r>
              <a:rPr dirty="0" sz="800" spc="10">
                <a:latin typeface="Calibri"/>
                <a:cs typeface="Calibri"/>
              </a:rPr>
              <a:t>Whale,</a:t>
            </a:r>
            <a:r>
              <a:rPr dirty="0" sz="800" spc="20">
                <a:latin typeface="Calibri"/>
                <a:cs typeface="Calibri"/>
              </a:rPr>
              <a:t> </a:t>
            </a:r>
            <a:r>
              <a:rPr dirty="0" sz="800" spc="80">
                <a:latin typeface="Calibri"/>
                <a:cs typeface="Calibri"/>
              </a:rPr>
              <a:t>c</a:t>
            </a:r>
            <a:r>
              <a:rPr dirty="0" sz="800" spc="20">
                <a:latin typeface="Calibri"/>
                <a:cs typeface="Calibri"/>
              </a:rPr>
              <a:t> </a:t>
            </a:r>
            <a:r>
              <a:rPr dirty="0" sz="800" spc="10">
                <a:latin typeface="Calibri"/>
                <a:cs typeface="Calibri"/>
              </a:rPr>
              <a:t>1955.</a:t>
            </a:r>
            <a:r>
              <a:rPr dirty="0" sz="800" spc="20">
                <a:latin typeface="Calibri"/>
                <a:cs typeface="Calibri"/>
              </a:rPr>
              <a:t> </a:t>
            </a:r>
            <a:r>
              <a:rPr dirty="0" sz="800" spc="10">
                <a:latin typeface="Calibri"/>
                <a:cs typeface="Calibri"/>
              </a:rPr>
              <a:t>Photo</a:t>
            </a:r>
            <a:r>
              <a:rPr dirty="0" sz="800" spc="15">
                <a:latin typeface="Calibri"/>
                <a:cs typeface="Calibri"/>
              </a:rPr>
              <a:t> </a:t>
            </a:r>
            <a:r>
              <a:rPr dirty="0" sz="800" spc="10">
                <a:latin typeface="Calibri"/>
                <a:cs typeface="Calibri"/>
              </a:rPr>
              <a:t>anon.</a:t>
            </a:r>
            <a:r>
              <a:rPr dirty="0" sz="800" spc="25">
                <a:latin typeface="Calibri"/>
                <a:cs typeface="Calibri"/>
              </a:rPr>
              <a:t> </a:t>
            </a:r>
            <a:r>
              <a:rPr dirty="0" sz="800" spc="10">
                <a:latin typeface="Calibri"/>
                <a:cs typeface="Calibri"/>
              </a:rPr>
              <a:t>Courtesy</a:t>
            </a:r>
            <a:r>
              <a:rPr dirty="0" sz="800" spc="20">
                <a:latin typeface="Calibri"/>
                <a:cs typeface="Calibri"/>
              </a:rPr>
              <a:t> </a:t>
            </a:r>
            <a:r>
              <a:rPr dirty="0" sz="800" spc="10">
                <a:latin typeface="Calibri"/>
                <a:cs typeface="Calibri"/>
              </a:rPr>
              <a:t>The</a:t>
            </a:r>
            <a:r>
              <a:rPr dirty="0" sz="800" spc="20">
                <a:latin typeface="Calibri"/>
                <a:cs typeface="Calibri"/>
              </a:rPr>
              <a:t> </a:t>
            </a:r>
            <a:r>
              <a:rPr dirty="0" sz="800" spc="-10">
                <a:latin typeface="Calibri"/>
                <a:cs typeface="Calibri"/>
              </a:rPr>
              <a:t>Playground</a:t>
            </a:r>
            <a:r>
              <a:rPr dirty="0" sz="800" spc="500">
                <a:latin typeface="Calibri"/>
                <a:cs typeface="Calibri"/>
              </a:rPr>
              <a:t> </a:t>
            </a:r>
            <a:r>
              <a:rPr dirty="0" sz="800" spc="-10">
                <a:latin typeface="Calibri"/>
                <a:cs typeface="Calibri"/>
              </a:rPr>
              <a:t>Project.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3857497" y="5607811"/>
            <a:ext cx="3237865" cy="393827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 marR="5080">
              <a:lnSpc>
                <a:spcPct val="101800"/>
              </a:lnSpc>
              <a:spcBef>
                <a:spcPts val="75"/>
              </a:spcBef>
            </a:pPr>
            <a:r>
              <a:rPr dirty="0" sz="1200" spc="20">
                <a:latin typeface="Calibri"/>
                <a:cs typeface="Calibri"/>
              </a:rPr>
              <a:t>Joseph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Brown </a:t>
            </a:r>
            <a:r>
              <a:rPr dirty="0" sz="1200" spc="50">
                <a:latin typeface="Calibri"/>
                <a:cs typeface="Calibri"/>
              </a:rPr>
              <a:t>was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a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 spc="20">
                <a:solidFill>
                  <a:srgbClr val="C00000"/>
                </a:solidFill>
                <a:latin typeface="Calibri"/>
                <a:cs typeface="Calibri"/>
              </a:rPr>
              <a:t>sculptor</a:t>
            </a:r>
            <a:r>
              <a:rPr dirty="0" sz="1200" spc="20">
                <a:latin typeface="Calibri"/>
                <a:cs typeface="Calibri"/>
              </a:rPr>
              <a:t>, </a:t>
            </a:r>
            <a:r>
              <a:rPr dirty="0" sz="1200" spc="55">
                <a:latin typeface="Calibri"/>
                <a:cs typeface="Calibri"/>
              </a:rPr>
              <a:t>a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professional</a:t>
            </a:r>
            <a:r>
              <a:rPr dirty="0" sz="1200" spc="5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boxer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a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boxing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60">
                <a:latin typeface="Calibri"/>
                <a:cs typeface="Calibri"/>
              </a:rPr>
              <a:t>coach.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 spc="60">
                <a:latin typeface="Calibri"/>
                <a:cs typeface="Calibri"/>
              </a:rPr>
              <a:t>He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saw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how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important </a:t>
            </a:r>
            <a:r>
              <a:rPr dirty="0" sz="1200">
                <a:latin typeface="Calibri"/>
                <a:cs typeface="Calibri"/>
              </a:rPr>
              <a:t>it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was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young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people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active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through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sport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play,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 spc="60">
                <a:latin typeface="Calibri"/>
                <a:cs typeface="Calibri"/>
              </a:rPr>
              <a:t>so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he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went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on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design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several</a:t>
            </a:r>
            <a:r>
              <a:rPr dirty="0" sz="1200" spc="50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different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playgrounds</a:t>
            </a:r>
            <a:r>
              <a:rPr dirty="0" sz="1200" spc="10">
                <a:latin typeface="Calibri"/>
                <a:cs typeface="Calibri"/>
              </a:rPr>
              <a:t> for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children.</a:t>
            </a:r>
            <a:endParaRPr sz="1200">
              <a:latin typeface="Calibri"/>
              <a:cs typeface="Calibri"/>
            </a:endParaRPr>
          </a:p>
          <a:p>
            <a:pPr marL="12700" marR="103505">
              <a:lnSpc>
                <a:spcPct val="101699"/>
              </a:lnSpc>
              <a:spcBef>
                <a:spcPts val="1000"/>
              </a:spcBef>
            </a:pPr>
            <a:r>
              <a:rPr dirty="0" sz="1200" spc="20">
                <a:latin typeface="Calibri"/>
                <a:cs typeface="Calibri"/>
              </a:rPr>
              <a:t>One </a:t>
            </a:r>
            <a:r>
              <a:rPr dirty="0" sz="1200" spc="50">
                <a:latin typeface="Calibri"/>
                <a:cs typeface="Calibri"/>
              </a:rPr>
              <a:t>was</a:t>
            </a:r>
            <a:r>
              <a:rPr dirty="0" sz="1200" spc="20">
                <a:latin typeface="Calibri"/>
                <a:cs typeface="Calibri"/>
              </a:rPr>
              <a:t> the </a:t>
            </a:r>
            <a:r>
              <a:rPr dirty="0" sz="1200" spc="20">
                <a:solidFill>
                  <a:srgbClr val="C00000"/>
                </a:solidFill>
                <a:latin typeface="Calibri"/>
                <a:cs typeface="Calibri"/>
              </a:rPr>
              <a:t>play sculpture</a:t>
            </a:r>
            <a:r>
              <a:rPr dirty="0" sz="1200" spc="20">
                <a:latin typeface="Calibri"/>
                <a:cs typeface="Calibri"/>
              </a:rPr>
              <a:t>, </a:t>
            </a:r>
            <a:r>
              <a:rPr dirty="0" sz="1200" spc="20" i="1">
                <a:latin typeface="Calibri"/>
                <a:cs typeface="Calibri"/>
              </a:rPr>
              <a:t>Whale</a:t>
            </a:r>
            <a:r>
              <a:rPr dirty="0" sz="1200" spc="25" i="1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with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its </a:t>
            </a:r>
            <a:r>
              <a:rPr dirty="0" sz="1200" spc="20">
                <a:latin typeface="Calibri"/>
                <a:cs typeface="Calibri"/>
              </a:rPr>
              <a:t>sculptural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whale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form </a:t>
            </a:r>
            <a:r>
              <a:rPr dirty="0" sz="1200" spc="10">
                <a:latin typeface="Calibri"/>
                <a:cs typeface="Calibri"/>
              </a:rPr>
              <a:t>it</a:t>
            </a:r>
            <a:r>
              <a:rPr dirty="0" sz="1200" spc="20">
                <a:latin typeface="Calibri"/>
                <a:cs typeface="Calibri"/>
              </a:rPr>
              <a:t> provided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many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play </a:t>
            </a:r>
            <a:r>
              <a:rPr dirty="0" sz="1200" spc="10">
                <a:latin typeface="Calibri"/>
                <a:cs typeface="Calibri"/>
              </a:rPr>
              <a:t>opportunities,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where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children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could climb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upon </a:t>
            </a:r>
            <a:r>
              <a:rPr dirty="0" sz="1200" spc="10">
                <a:latin typeface="Calibri"/>
                <a:cs typeface="Calibri"/>
              </a:rPr>
              <a:t>its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rounded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shape,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swing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on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the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bars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and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ropes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hide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its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cave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like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‘body’.</a:t>
            </a:r>
            <a:endParaRPr sz="1200">
              <a:latin typeface="Calibri"/>
              <a:cs typeface="Calibri"/>
            </a:endParaRPr>
          </a:p>
          <a:p>
            <a:pPr marL="12700" marR="90170">
              <a:lnSpc>
                <a:spcPct val="101800"/>
              </a:lnSpc>
              <a:spcBef>
                <a:spcPts val="1000"/>
              </a:spcBef>
            </a:pPr>
            <a:r>
              <a:rPr dirty="0" sz="1200" spc="10">
                <a:latin typeface="Calibri"/>
                <a:cs typeface="Calibri"/>
              </a:rPr>
              <a:t>Joseph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Brown</a:t>
            </a:r>
            <a:r>
              <a:rPr dirty="0" sz="1200" spc="50">
                <a:latin typeface="Calibri"/>
                <a:cs typeface="Calibri"/>
              </a:rPr>
              <a:t> also </a:t>
            </a:r>
            <a:r>
              <a:rPr dirty="0" sz="1200" spc="10">
                <a:latin typeface="Calibri"/>
                <a:cs typeface="Calibri"/>
              </a:rPr>
              <a:t>designed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 spc="10" i="1">
                <a:latin typeface="Calibri"/>
                <a:cs typeface="Calibri"/>
              </a:rPr>
              <a:t>Swing</a:t>
            </a:r>
            <a:r>
              <a:rPr dirty="0" sz="1200" spc="60" i="1">
                <a:latin typeface="Calibri"/>
                <a:cs typeface="Calibri"/>
              </a:rPr>
              <a:t> </a:t>
            </a:r>
            <a:r>
              <a:rPr dirty="0" sz="1200" spc="10" i="1">
                <a:latin typeface="Calibri"/>
                <a:cs typeface="Calibri"/>
              </a:rPr>
              <a:t>Ring</a:t>
            </a:r>
            <a:r>
              <a:rPr dirty="0" sz="1200" spc="55" i="1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in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1953 </a:t>
            </a:r>
            <a:r>
              <a:rPr dirty="0" sz="1200" spc="10">
                <a:latin typeface="Calibri"/>
                <a:cs typeface="Calibri"/>
              </a:rPr>
              <a:t>which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was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never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reproduced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but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you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 spc="65">
                <a:latin typeface="Calibri"/>
                <a:cs typeface="Calibri"/>
              </a:rPr>
              <a:t>can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see </a:t>
            </a:r>
            <a:r>
              <a:rPr dirty="0" sz="1200" spc="20">
                <a:latin typeface="Calibri"/>
                <a:cs typeface="Calibri"/>
              </a:rPr>
              <a:t>many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similar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examples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today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in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playgrounds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all </a:t>
            </a:r>
            <a:r>
              <a:rPr dirty="0" sz="1200">
                <a:latin typeface="Calibri"/>
                <a:cs typeface="Calibri"/>
              </a:rPr>
              <a:t>around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world.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You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might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even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have</a:t>
            </a:r>
            <a:r>
              <a:rPr dirty="0" sz="1200" spc="55">
                <a:latin typeface="Calibri"/>
                <a:cs typeface="Calibri"/>
              </a:rPr>
              <a:t> a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similar </a:t>
            </a:r>
            <a:r>
              <a:rPr dirty="0" sz="1200" spc="10">
                <a:latin typeface="Calibri"/>
                <a:cs typeface="Calibri"/>
              </a:rPr>
              <a:t>rope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structure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at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 spc="35">
                <a:latin typeface="Calibri"/>
                <a:cs typeface="Calibri"/>
              </a:rPr>
              <a:t>school.</a:t>
            </a:r>
            <a:endParaRPr sz="1200">
              <a:latin typeface="Calibri"/>
              <a:cs typeface="Calibri"/>
            </a:endParaRPr>
          </a:p>
          <a:p>
            <a:pPr marL="12700" marR="217170">
              <a:lnSpc>
                <a:spcPct val="101800"/>
              </a:lnSpc>
              <a:spcBef>
                <a:spcPts val="995"/>
              </a:spcBef>
            </a:pPr>
            <a:r>
              <a:rPr dirty="0" sz="1200">
                <a:latin typeface="Calibri"/>
                <a:cs typeface="Calibri"/>
              </a:rPr>
              <a:t>Take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a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look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at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 i="1">
                <a:latin typeface="Calibri"/>
                <a:cs typeface="Calibri"/>
              </a:rPr>
              <a:t>Swing</a:t>
            </a:r>
            <a:r>
              <a:rPr dirty="0" sz="1200" spc="35" i="1">
                <a:latin typeface="Calibri"/>
                <a:cs typeface="Calibri"/>
              </a:rPr>
              <a:t> </a:t>
            </a:r>
            <a:r>
              <a:rPr dirty="0" sz="1200" i="1">
                <a:latin typeface="Calibri"/>
                <a:cs typeface="Calibri"/>
              </a:rPr>
              <a:t>Ring</a:t>
            </a:r>
            <a:r>
              <a:rPr dirty="0" sz="1200" spc="35" i="1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see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if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you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agree: </a:t>
            </a:r>
            <a:r>
              <a:rPr dirty="0" u="sng" sz="1200" spc="-10">
                <a:solidFill>
                  <a:srgbClr val="D73618"/>
                </a:solidFill>
                <a:uFill>
                  <a:solidFill>
                    <a:srgbClr val="D73618"/>
                  </a:solidFill>
                </a:uFill>
                <a:latin typeface="Calibri"/>
                <a:cs typeface="Calibri"/>
                <a:hlinkClick r:id="rId3"/>
              </a:rPr>
              <a:t>https://berliner-</a:t>
            </a:r>
            <a:r>
              <a:rPr dirty="0" u="none" sz="1200" spc="-10">
                <a:solidFill>
                  <a:srgbClr val="D73618"/>
                </a:solidFill>
                <a:latin typeface="Calibri"/>
                <a:cs typeface="Calibri"/>
              </a:rPr>
              <a:t> </a:t>
            </a:r>
            <a:r>
              <a:rPr dirty="0" u="sng" sz="1200" spc="-10">
                <a:solidFill>
                  <a:srgbClr val="D73618"/>
                </a:solidFill>
                <a:uFill>
                  <a:solidFill>
                    <a:srgbClr val="D73618"/>
                  </a:solidFill>
                </a:uFill>
                <a:latin typeface="Calibri"/>
                <a:cs typeface="Calibri"/>
                <a:hlinkClick r:id="rId3"/>
              </a:rPr>
              <a:t>seilfabrik.com/en/productgroup/univers/joe-</a:t>
            </a:r>
            <a:r>
              <a:rPr dirty="0" u="none" sz="1200" spc="500">
                <a:solidFill>
                  <a:srgbClr val="D73618"/>
                </a:solidFill>
                <a:latin typeface="Calibri"/>
                <a:cs typeface="Calibri"/>
              </a:rPr>
              <a:t> </a:t>
            </a:r>
            <a:r>
              <a:rPr dirty="0" u="sng" sz="1200">
                <a:solidFill>
                  <a:srgbClr val="D73618"/>
                </a:solidFill>
                <a:uFill>
                  <a:solidFill>
                    <a:srgbClr val="D73618"/>
                  </a:solidFill>
                </a:uFill>
                <a:latin typeface="Calibri"/>
                <a:cs typeface="Calibri"/>
                <a:hlinkClick r:id="rId3"/>
              </a:rPr>
              <a:t>brown-</a:t>
            </a:r>
            <a:r>
              <a:rPr dirty="0" u="sng" sz="1200" spc="-10">
                <a:solidFill>
                  <a:srgbClr val="D73618"/>
                </a:solidFill>
                <a:uFill>
                  <a:solidFill>
                    <a:srgbClr val="D73618"/>
                  </a:solidFill>
                </a:uFill>
                <a:latin typeface="Calibri"/>
                <a:cs typeface="Calibri"/>
                <a:hlinkClick r:id="rId3"/>
              </a:rPr>
              <a:t>collection/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0046" y="2390393"/>
            <a:ext cx="3465193" cy="2562504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60045" y="5856100"/>
            <a:ext cx="3129571" cy="3180711"/>
          </a:xfrm>
          <a:prstGeom prst="rect">
            <a:avLst/>
          </a:prstGeom>
        </p:spPr>
      </p:pic>
      <p:sp>
        <p:nvSpPr>
          <p:cNvPr id="9" name="object 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552450">
              <a:lnSpc>
                <a:spcPts val="1425"/>
              </a:lnSpc>
            </a:pPr>
            <a:r>
              <a:rPr dirty="0"/>
              <a:t>Page</a:t>
            </a:r>
            <a:r>
              <a:rPr dirty="0" spc="-15"/>
              <a:t> </a:t>
            </a: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286702" y="1210868"/>
            <a:ext cx="6545580" cy="4251325"/>
            <a:chOff x="286702" y="1210868"/>
            <a:chExt cx="6545580" cy="4251325"/>
          </a:xfrm>
        </p:grpSpPr>
        <p:sp>
          <p:nvSpPr>
            <p:cNvPr id="3" name="object 3" descr=""/>
            <p:cNvSpPr/>
            <p:nvPr/>
          </p:nvSpPr>
          <p:spPr>
            <a:xfrm>
              <a:off x="297815" y="1221981"/>
              <a:ext cx="6523355" cy="4229100"/>
            </a:xfrm>
            <a:custGeom>
              <a:avLst/>
              <a:gdLst/>
              <a:ahLst/>
              <a:cxnLst/>
              <a:rect l="l" t="t" r="r" b="b"/>
              <a:pathLst>
                <a:path w="6523355" h="4229100">
                  <a:moveTo>
                    <a:pt x="6523355" y="0"/>
                  </a:moveTo>
                  <a:lnTo>
                    <a:pt x="0" y="0"/>
                  </a:lnTo>
                  <a:lnTo>
                    <a:pt x="0" y="4229100"/>
                  </a:lnTo>
                  <a:lnTo>
                    <a:pt x="6523355" y="4229100"/>
                  </a:lnTo>
                  <a:lnTo>
                    <a:pt x="6523355" y="0"/>
                  </a:lnTo>
                  <a:close/>
                </a:path>
              </a:pathLst>
            </a:custGeom>
            <a:solidFill>
              <a:srgbClr val="EBF7F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297815" y="1221981"/>
              <a:ext cx="6523355" cy="4229100"/>
            </a:xfrm>
            <a:custGeom>
              <a:avLst/>
              <a:gdLst/>
              <a:ahLst/>
              <a:cxnLst/>
              <a:rect l="l" t="t" r="r" b="b"/>
              <a:pathLst>
                <a:path w="6523355" h="4229100">
                  <a:moveTo>
                    <a:pt x="0" y="0"/>
                  </a:moveTo>
                  <a:lnTo>
                    <a:pt x="6523355" y="0"/>
                  </a:lnTo>
                  <a:lnTo>
                    <a:pt x="6523355" y="4229100"/>
                  </a:lnTo>
                  <a:lnTo>
                    <a:pt x="0" y="4229100"/>
                  </a:lnTo>
                  <a:lnTo>
                    <a:pt x="0" y="0"/>
                  </a:lnTo>
                  <a:close/>
                </a:path>
              </a:pathLst>
            </a:custGeom>
            <a:ln w="22225">
              <a:solidFill>
                <a:srgbClr val="C00000"/>
              </a:solidFill>
              <a:prstDash val="sysDashDot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"/>
          <p:cNvSpPr txBox="1"/>
          <p:nvPr/>
        </p:nvSpPr>
        <p:spPr>
          <a:xfrm>
            <a:off x="346963" y="838453"/>
            <a:ext cx="6358890" cy="44742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 spc="75" b="1">
                <a:solidFill>
                  <a:srgbClr val="C00000"/>
                </a:solidFill>
                <a:latin typeface="Calibri"/>
                <a:cs typeface="Calibri"/>
              </a:rPr>
              <a:t>PLAY</a:t>
            </a:r>
            <a:r>
              <a:rPr dirty="0" sz="1400" spc="-1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400" spc="100" b="1">
                <a:solidFill>
                  <a:srgbClr val="C00000"/>
                </a:solidFill>
                <a:latin typeface="Calibri"/>
                <a:cs typeface="Calibri"/>
              </a:rPr>
              <a:t>SCULPTURE</a:t>
            </a:r>
            <a:r>
              <a:rPr dirty="0" sz="1400" spc="-5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400" spc="50" b="1">
                <a:solidFill>
                  <a:srgbClr val="C00000"/>
                </a:solidFill>
                <a:latin typeface="Calibri"/>
                <a:cs typeface="Calibri"/>
              </a:rPr>
              <a:t>ACTIVITY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0"/>
              </a:spcBef>
            </a:pPr>
            <a:endParaRPr sz="1400">
              <a:latin typeface="Calibri"/>
              <a:cs typeface="Calibri"/>
            </a:endParaRPr>
          </a:p>
          <a:p>
            <a:pPr marL="52705">
              <a:lnSpc>
                <a:spcPct val="100000"/>
              </a:lnSpc>
              <a:spcBef>
                <a:spcPts val="5"/>
              </a:spcBef>
            </a:pPr>
            <a:r>
              <a:rPr dirty="0" sz="1200" spc="80" b="1">
                <a:solidFill>
                  <a:srgbClr val="C00000"/>
                </a:solidFill>
                <a:latin typeface="Calibri"/>
                <a:cs typeface="Calibri"/>
              </a:rPr>
              <a:t>CREATE</a:t>
            </a:r>
            <a:r>
              <a:rPr dirty="0" sz="1200" spc="-15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200" spc="-60" b="1">
                <a:solidFill>
                  <a:srgbClr val="C00000"/>
                </a:solidFill>
                <a:latin typeface="Calibri"/>
                <a:cs typeface="Calibri"/>
              </a:rPr>
              <a:t>–</a:t>
            </a:r>
            <a:r>
              <a:rPr dirty="0" sz="1200" spc="-2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200" spc="50" b="1">
                <a:solidFill>
                  <a:srgbClr val="C00000"/>
                </a:solidFill>
                <a:latin typeface="Calibri"/>
                <a:cs typeface="Calibri"/>
              </a:rPr>
              <a:t>MODEL</a:t>
            </a:r>
            <a:r>
              <a:rPr dirty="0" sz="1200" spc="-2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200" spc="60" b="1">
                <a:solidFill>
                  <a:srgbClr val="C00000"/>
                </a:solidFill>
                <a:latin typeface="Calibri"/>
                <a:cs typeface="Calibri"/>
              </a:rPr>
              <a:t>PLAY</a:t>
            </a:r>
            <a:r>
              <a:rPr dirty="0" sz="1200" spc="-15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200" spc="75" b="1">
                <a:solidFill>
                  <a:srgbClr val="C00000"/>
                </a:solidFill>
                <a:latin typeface="Calibri"/>
                <a:cs typeface="Calibri"/>
              </a:rPr>
              <a:t>SCULPTURE</a:t>
            </a:r>
            <a:endParaRPr sz="1200">
              <a:latin typeface="Calibri"/>
              <a:cs typeface="Calibri"/>
            </a:endParaRPr>
          </a:p>
          <a:p>
            <a:pPr marL="52705">
              <a:lnSpc>
                <a:spcPct val="100000"/>
              </a:lnSpc>
              <a:spcBef>
                <a:spcPts val="1245"/>
              </a:spcBef>
            </a:pPr>
            <a:r>
              <a:rPr dirty="0" sz="1200" spc="80" b="1">
                <a:latin typeface="Calibri"/>
                <a:cs typeface="Calibri"/>
              </a:rPr>
              <a:t>TEACHERS</a:t>
            </a:r>
            <a:endParaRPr sz="1200">
              <a:latin typeface="Calibri"/>
              <a:cs typeface="Calibri"/>
            </a:endParaRPr>
          </a:p>
          <a:p>
            <a:pPr marL="52705">
              <a:lnSpc>
                <a:spcPct val="100000"/>
              </a:lnSpc>
              <a:spcBef>
                <a:spcPts val="25"/>
              </a:spcBef>
            </a:pPr>
            <a:r>
              <a:rPr dirty="0" sz="1200" spc="75">
                <a:latin typeface="Calibri"/>
                <a:cs typeface="Calibri"/>
              </a:rPr>
              <a:t>Discuss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Anita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Aarons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Jospeh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Browns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play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sculptures:</a:t>
            </a:r>
            <a:endParaRPr sz="1200">
              <a:latin typeface="Calibri"/>
              <a:cs typeface="Calibri"/>
            </a:endParaRPr>
          </a:p>
          <a:p>
            <a:pPr marL="52705" marR="66040">
              <a:lnSpc>
                <a:spcPct val="101699"/>
              </a:lnSpc>
            </a:pPr>
            <a:r>
              <a:rPr dirty="0" sz="1200">
                <a:latin typeface="Calibri"/>
                <a:cs typeface="Calibri"/>
              </a:rPr>
              <a:t>What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 spc="60">
                <a:latin typeface="Calibri"/>
                <a:cs typeface="Calibri"/>
              </a:rPr>
              <a:t>shapes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do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they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see?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What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do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they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remind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them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of?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 spc="75">
                <a:latin typeface="Calibri"/>
                <a:cs typeface="Calibri"/>
              </a:rPr>
              <a:t>Discuss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how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artists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designers </a:t>
            </a:r>
            <a:r>
              <a:rPr dirty="0" sz="1200" spc="10">
                <a:latin typeface="Calibri"/>
                <a:cs typeface="Calibri"/>
              </a:rPr>
              <a:t>are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often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inspired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by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the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world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around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them.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Ask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what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do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you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think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the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artist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was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thinking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of </a:t>
            </a:r>
            <a:r>
              <a:rPr dirty="0" sz="1200" spc="10">
                <a:latin typeface="Calibri"/>
                <a:cs typeface="Calibri"/>
              </a:rPr>
              <a:t>when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they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designed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their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playground?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Ask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them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to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think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about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what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they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would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do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on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each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of</a:t>
            </a:r>
            <a:endParaRPr sz="1200">
              <a:latin typeface="Calibri"/>
              <a:cs typeface="Calibri"/>
            </a:endParaRPr>
          </a:p>
          <a:p>
            <a:pPr marL="52705" marR="511175">
              <a:lnSpc>
                <a:spcPct val="101699"/>
              </a:lnSpc>
              <a:spcBef>
                <a:spcPts val="5"/>
              </a:spcBef>
            </a:pP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play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sculptures.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 spc="75">
                <a:latin typeface="Calibri"/>
                <a:cs typeface="Calibri"/>
              </a:rPr>
              <a:t>Discuss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how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each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play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sculpture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offers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different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experiences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play </a:t>
            </a:r>
            <a:r>
              <a:rPr dirty="0" sz="1200">
                <a:latin typeface="Calibri"/>
                <a:cs typeface="Calibri"/>
              </a:rPr>
              <a:t>through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their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unique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design.</a:t>
            </a:r>
            <a:endParaRPr sz="1200">
              <a:latin typeface="Calibri"/>
              <a:cs typeface="Calibri"/>
            </a:endParaRPr>
          </a:p>
          <a:p>
            <a:pPr marL="52705" marR="222885">
              <a:lnSpc>
                <a:spcPct val="116900"/>
              </a:lnSpc>
              <a:spcBef>
                <a:spcPts val="380"/>
              </a:spcBef>
            </a:pPr>
            <a:r>
              <a:rPr dirty="0" sz="1200" spc="20">
                <a:latin typeface="Calibri"/>
                <a:cs typeface="Calibri"/>
              </a:rPr>
              <a:t>Before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starting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to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make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their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play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sculpture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 spc="60">
                <a:latin typeface="Calibri"/>
                <a:cs typeface="Calibri"/>
              </a:rPr>
              <a:t>ask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them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to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think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about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what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will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inspire</a:t>
            </a:r>
            <a:r>
              <a:rPr dirty="0" sz="1200" spc="-10">
                <a:latin typeface="Calibri"/>
                <a:cs typeface="Calibri"/>
              </a:rPr>
              <a:t> their </a:t>
            </a:r>
            <a:r>
              <a:rPr dirty="0" sz="1200" spc="10">
                <a:latin typeface="Calibri"/>
                <a:cs typeface="Calibri"/>
              </a:rPr>
              <a:t>design.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They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may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be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inspired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to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create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a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playground</a:t>
            </a:r>
            <a:r>
              <a:rPr dirty="0" sz="1200" spc="50">
                <a:latin typeface="Calibri"/>
                <a:cs typeface="Calibri"/>
              </a:rPr>
              <a:t> based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on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a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creature,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real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or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mythical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like </a:t>
            </a:r>
            <a:r>
              <a:rPr dirty="0" sz="1200" spc="10">
                <a:latin typeface="Calibri"/>
                <a:cs typeface="Calibri"/>
              </a:rPr>
              <a:t>Joseph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Brown’s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10" i="1">
                <a:latin typeface="Calibri"/>
                <a:cs typeface="Calibri"/>
              </a:rPr>
              <a:t>Whale</a:t>
            </a:r>
            <a:r>
              <a:rPr dirty="0" sz="1200" spc="35" i="1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or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Niki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de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Saint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 spc="45">
                <a:latin typeface="Calibri"/>
                <a:cs typeface="Calibri"/>
              </a:rPr>
              <a:t>Phalle’s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50" i="1">
                <a:latin typeface="Calibri"/>
                <a:cs typeface="Calibri"/>
              </a:rPr>
              <a:t>Golem</a:t>
            </a:r>
            <a:r>
              <a:rPr dirty="0" sz="1200" spc="50">
                <a:latin typeface="Calibri"/>
                <a:cs typeface="Calibri"/>
              </a:rPr>
              <a:t>,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or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get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inspiration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from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the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natural </a:t>
            </a:r>
            <a:r>
              <a:rPr dirty="0" sz="1200" spc="10">
                <a:latin typeface="Calibri"/>
                <a:cs typeface="Calibri"/>
              </a:rPr>
              <a:t>environment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like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Anita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Aarons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or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The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Ringtales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Playground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by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BoardGrove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Architects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(Pg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11). </a:t>
            </a:r>
            <a:r>
              <a:rPr dirty="0" sz="1200" spc="10">
                <a:latin typeface="Calibri"/>
                <a:cs typeface="Calibri"/>
              </a:rPr>
              <a:t>They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could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look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at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the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surrounding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shapes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in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their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school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building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and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the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landscape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that </a:t>
            </a:r>
            <a:r>
              <a:rPr dirty="0" sz="1200" spc="20">
                <a:latin typeface="Calibri"/>
                <a:cs typeface="Calibri"/>
              </a:rPr>
              <a:t>surrounds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their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45">
                <a:latin typeface="Calibri"/>
                <a:cs typeface="Calibri"/>
              </a:rPr>
              <a:t>school,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 spc="80">
                <a:latin typeface="Calibri"/>
                <a:cs typeface="Calibri"/>
              </a:rPr>
              <a:t>as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did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Simon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Terrill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and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Assemble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when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they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created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The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Brutalist </a:t>
            </a:r>
            <a:r>
              <a:rPr dirty="0" sz="1200" spc="10">
                <a:latin typeface="Calibri"/>
                <a:cs typeface="Calibri"/>
              </a:rPr>
              <a:t>Playground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(page</a:t>
            </a:r>
            <a:r>
              <a:rPr dirty="0" sz="1200" spc="90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14).</a:t>
            </a:r>
            <a:endParaRPr sz="1200">
              <a:latin typeface="Calibri"/>
              <a:cs typeface="Calibri"/>
            </a:endParaRPr>
          </a:p>
          <a:p>
            <a:pPr marL="52705" marR="5080">
              <a:lnSpc>
                <a:spcPct val="116900"/>
              </a:lnSpc>
              <a:spcBef>
                <a:spcPts val="1005"/>
              </a:spcBef>
            </a:pPr>
            <a:r>
              <a:rPr dirty="0" sz="1200" spc="20">
                <a:latin typeface="Calibri"/>
                <a:cs typeface="Calibri"/>
              </a:rPr>
              <a:t>Also,</a:t>
            </a:r>
            <a:r>
              <a:rPr dirty="0" sz="120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think</a:t>
            </a:r>
            <a:r>
              <a:rPr dirty="0" sz="120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about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what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children</a:t>
            </a:r>
            <a:r>
              <a:rPr dirty="0" sz="1200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could</a:t>
            </a:r>
            <a:r>
              <a:rPr dirty="0" sz="120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do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on</a:t>
            </a:r>
            <a:r>
              <a:rPr dirty="0" sz="120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their</a:t>
            </a:r>
            <a:r>
              <a:rPr dirty="0" sz="120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play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sculpture.</a:t>
            </a:r>
            <a:r>
              <a:rPr dirty="0" sz="120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Will</a:t>
            </a:r>
            <a:r>
              <a:rPr dirty="0" sz="120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they</a:t>
            </a:r>
            <a:r>
              <a:rPr dirty="0" sz="120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be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able</a:t>
            </a:r>
            <a:r>
              <a:rPr dirty="0" sz="120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to</a:t>
            </a:r>
            <a:r>
              <a:rPr dirty="0" sz="1200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climb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on</a:t>
            </a:r>
            <a:r>
              <a:rPr dirty="0" sz="1200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it </a:t>
            </a:r>
            <a:r>
              <a:rPr dirty="0" sz="1200" spc="10">
                <a:latin typeface="Calibri"/>
                <a:cs typeface="Calibri"/>
              </a:rPr>
              <a:t>easily,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hide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in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a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little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nook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or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crawl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through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a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tunnel?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Let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them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brainstorm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some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ideas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80">
                <a:latin typeface="Calibri"/>
                <a:cs typeface="Calibri"/>
              </a:rPr>
              <a:t>as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a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group </a:t>
            </a:r>
            <a:r>
              <a:rPr dirty="0" sz="1200">
                <a:latin typeface="Calibri"/>
                <a:cs typeface="Calibri"/>
              </a:rPr>
              <a:t>before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they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start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making.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287337" y="5801143"/>
            <a:ext cx="6545580" cy="3974465"/>
            <a:chOff x="287337" y="5801143"/>
            <a:chExt cx="6545580" cy="3974465"/>
          </a:xfrm>
        </p:grpSpPr>
        <p:sp>
          <p:nvSpPr>
            <p:cNvPr id="7" name="object 7" descr=""/>
            <p:cNvSpPr/>
            <p:nvPr/>
          </p:nvSpPr>
          <p:spPr>
            <a:xfrm>
              <a:off x="298450" y="5812256"/>
              <a:ext cx="6523355" cy="3952240"/>
            </a:xfrm>
            <a:custGeom>
              <a:avLst/>
              <a:gdLst/>
              <a:ahLst/>
              <a:cxnLst/>
              <a:rect l="l" t="t" r="r" b="b"/>
              <a:pathLst>
                <a:path w="6523355" h="3952240">
                  <a:moveTo>
                    <a:pt x="6523355" y="0"/>
                  </a:moveTo>
                  <a:lnTo>
                    <a:pt x="0" y="0"/>
                  </a:lnTo>
                  <a:lnTo>
                    <a:pt x="0" y="3952240"/>
                  </a:lnTo>
                  <a:lnTo>
                    <a:pt x="6523355" y="3952240"/>
                  </a:lnTo>
                  <a:lnTo>
                    <a:pt x="6523355" y="0"/>
                  </a:lnTo>
                  <a:close/>
                </a:path>
              </a:pathLst>
            </a:custGeom>
            <a:solidFill>
              <a:srgbClr val="EBF7F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298450" y="5812256"/>
              <a:ext cx="6523355" cy="3952240"/>
            </a:xfrm>
            <a:custGeom>
              <a:avLst/>
              <a:gdLst/>
              <a:ahLst/>
              <a:cxnLst/>
              <a:rect l="l" t="t" r="r" b="b"/>
              <a:pathLst>
                <a:path w="6523355" h="3952240">
                  <a:moveTo>
                    <a:pt x="0" y="0"/>
                  </a:moveTo>
                  <a:lnTo>
                    <a:pt x="6523355" y="0"/>
                  </a:lnTo>
                  <a:lnTo>
                    <a:pt x="6523355" y="3952240"/>
                  </a:lnTo>
                  <a:lnTo>
                    <a:pt x="0" y="3952240"/>
                  </a:lnTo>
                  <a:lnTo>
                    <a:pt x="0" y="0"/>
                  </a:lnTo>
                  <a:close/>
                </a:path>
              </a:pathLst>
            </a:custGeom>
            <a:ln w="22225">
              <a:solidFill>
                <a:srgbClr val="C00000"/>
              </a:solidFill>
              <a:prstDash val="sysDashDot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 txBox="1"/>
          <p:nvPr/>
        </p:nvSpPr>
        <p:spPr>
          <a:xfrm>
            <a:off x="388111" y="5923279"/>
            <a:ext cx="6306185" cy="3711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60" b="1">
                <a:latin typeface="Calibri"/>
                <a:cs typeface="Calibri"/>
              </a:rPr>
              <a:t>TEACHERS/STUDENTS</a:t>
            </a:r>
            <a:endParaRPr sz="1200">
              <a:latin typeface="Calibri"/>
              <a:cs typeface="Calibri"/>
            </a:endParaRPr>
          </a:p>
          <a:p>
            <a:pPr marL="12700" marR="3189605">
              <a:lnSpc>
                <a:spcPct val="101699"/>
              </a:lnSpc>
              <a:spcBef>
                <a:spcPts val="1215"/>
              </a:spcBef>
            </a:pPr>
            <a:r>
              <a:rPr dirty="0" sz="1200">
                <a:latin typeface="Calibri"/>
                <a:cs typeface="Calibri"/>
              </a:rPr>
              <a:t>Build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your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own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small </a:t>
            </a:r>
            <a:r>
              <a:rPr dirty="0" sz="1200">
                <a:latin typeface="Calibri"/>
                <a:cs typeface="Calibri"/>
              </a:rPr>
              <a:t>model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a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play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sculpture. Materials:</a:t>
            </a:r>
            <a:endParaRPr sz="1200">
              <a:latin typeface="Calibri"/>
              <a:cs typeface="Calibri"/>
            </a:endParaRPr>
          </a:p>
          <a:p>
            <a:pPr marL="12700" marR="528320">
              <a:lnSpc>
                <a:spcPts val="1470"/>
              </a:lnSpc>
              <a:spcBef>
                <a:spcPts val="50"/>
              </a:spcBef>
            </a:pPr>
            <a:r>
              <a:rPr dirty="0" sz="1200" spc="20">
                <a:latin typeface="Calibri"/>
                <a:cs typeface="Calibri"/>
              </a:rPr>
              <a:t>Coloured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plasticine,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white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air-dry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clay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(oz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clay),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coloured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(soft)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air </a:t>
            </a:r>
            <a:r>
              <a:rPr dirty="0" sz="1200" spc="10">
                <a:latin typeface="Calibri"/>
                <a:cs typeface="Calibri"/>
              </a:rPr>
              <a:t>dry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clay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or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playdough. </a:t>
            </a:r>
            <a:r>
              <a:rPr dirty="0" sz="1200">
                <a:latin typeface="Calibri"/>
                <a:cs typeface="Calibri"/>
              </a:rPr>
              <a:t>White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air-dry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clay </a:t>
            </a:r>
            <a:r>
              <a:rPr dirty="0" sz="1200">
                <a:latin typeface="Calibri"/>
                <a:cs typeface="Calibri"/>
              </a:rPr>
              <a:t>it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 spc="65">
                <a:latin typeface="Calibri"/>
                <a:cs typeface="Calibri"/>
              </a:rPr>
              <a:t>can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painted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once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dry.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410"/>
              </a:lnSpc>
            </a:pPr>
            <a:r>
              <a:rPr dirty="0" sz="1200" spc="20">
                <a:latin typeface="Calibri"/>
                <a:cs typeface="Calibri"/>
              </a:rPr>
              <a:t>Optional: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pipe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45">
                <a:latin typeface="Calibri"/>
                <a:cs typeface="Calibri"/>
              </a:rPr>
              <a:t>cleaners,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toothpicks,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icy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pole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 spc="40">
                <a:latin typeface="Calibri"/>
                <a:cs typeface="Calibri"/>
              </a:rPr>
              <a:t>sticks.</a:t>
            </a:r>
            <a:endParaRPr sz="1200">
              <a:latin typeface="Calibri"/>
              <a:cs typeface="Calibri"/>
            </a:endParaRPr>
          </a:p>
          <a:p>
            <a:pPr marL="12700" marR="173355">
              <a:lnSpc>
                <a:spcPct val="101699"/>
              </a:lnSpc>
            </a:pPr>
            <a:r>
              <a:rPr dirty="0" sz="1200" spc="50" b="1">
                <a:solidFill>
                  <a:srgbClr val="C00000"/>
                </a:solidFill>
                <a:latin typeface="Calibri"/>
                <a:cs typeface="Calibri"/>
              </a:rPr>
              <a:t>EXPERIMENT</a:t>
            </a:r>
            <a:r>
              <a:rPr dirty="0" sz="1200" spc="50">
                <a:latin typeface="Calibri"/>
                <a:cs typeface="Calibri"/>
              </a:rPr>
              <a:t>: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Encourage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your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students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to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experiment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with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the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clay,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making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shapes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with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their </a:t>
            </a:r>
            <a:r>
              <a:rPr dirty="0" sz="1200" spc="20">
                <a:latin typeface="Calibri"/>
                <a:cs typeface="Calibri"/>
              </a:rPr>
              <a:t>hands, squishing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into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abstract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shapes,</a:t>
            </a:r>
            <a:r>
              <a:rPr dirty="0" sz="1200" spc="20">
                <a:latin typeface="Calibri"/>
                <a:cs typeface="Calibri"/>
              </a:rPr>
              <a:t> rolling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it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out, making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a</a:t>
            </a:r>
            <a:r>
              <a:rPr dirty="0" sz="1200" spc="20">
                <a:latin typeface="Calibri"/>
                <a:cs typeface="Calibri"/>
              </a:rPr>
              <a:t> coil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or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a</a:t>
            </a:r>
            <a:r>
              <a:rPr dirty="0" sz="1200" spc="20">
                <a:latin typeface="Calibri"/>
                <a:cs typeface="Calibri"/>
              </a:rPr>
              <a:t> pinch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pot.</a:t>
            </a:r>
            <a:endParaRPr sz="1200">
              <a:latin typeface="Calibri"/>
              <a:cs typeface="Calibri"/>
            </a:endParaRPr>
          </a:p>
          <a:p>
            <a:pPr marL="12700" marR="38735">
              <a:lnSpc>
                <a:spcPct val="101699"/>
              </a:lnSpc>
            </a:pPr>
            <a:r>
              <a:rPr dirty="0" sz="1200" spc="10">
                <a:latin typeface="Calibri"/>
                <a:cs typeface="Calibri"/>
              </a:rPr>
              <a:t>Experimentation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with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the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material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will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lead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to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a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great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design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80">
                <a:latin typeface="Calibri"/>
                <a:cs typeface="Calibri"/>
              </a:rPr>
              <a:t>as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you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understand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what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you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 spc="65">
                <a:latin typeface="Calibri"/>
                <a:cs typeface="Calibri"/>
              </a:rPr>
              <a:t>can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do </a:t>
            </a:r>
            <a:r>
              <a:rPr dirty="0" sz="1200">
                <a:latin typeface="Calibri"/>
                <a:cs typeface="Calibri"/>
              </a:rPr>
              <a:t>with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this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material.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z="1200" spc="20" b="1">
                <a:solidFill>
                  <a:srgbClr val="C00000"/>
                </a:solidFill>
                <a:latin typeface="Calibri"/>
                <a:cs typeface="Calibri"/>
              </a:rPr>
              <a:t>MAKE:</a:t>
            </a:r>
            <a:r>
              <a:rPr dirty="0" sz="1200" spc="-5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Roll</a:t>
            </a:r>
            <a:r>
              <a:rPr dirty="0" sz="1200" spc="-1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out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a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small</a:t>
            </a:r>
            <a:r>
              <a:rPr dirty="0" sz="1200" spc="-15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slab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first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and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use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this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 spc="75">
                <a:latin typeface="Calibri"/>
                <a:cs typeface="Calibri"/>
              </a:rPr>
              <a:t>as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a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base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to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build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the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sculpture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on.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From</a:t>
            </a:r>
            <a:r>
              <a:rPr dirty="0" sz="120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your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clay</a:t>
            </a:r>
            <a:endParaRPr sz="1200">
              <a:latin typeface="Calibri"/>
              <a:cs typeface="Calibri"/>
            </a:endParaRPr>
          </a:p>
          <a:p>
            <a:pPr marL="12700" marR="133350">
              <a:lnSpc>
                <a:spcPct val="101699"/>
              </a:lnSpc>
              <a:spcBef>
                <a:spcPts val="10"/>
              </a:spcBef>
            </a:pPr>
            <a:r>
              <a:rPr dirty="0" sz="1200" spc="10">
                <a:latin typeface="Calibri"/>
                <a:cs typeface="Calibri"/>
              </a:rPr>
              <a:t>experimentation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use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some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shapes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that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you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have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made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or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make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some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new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ones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and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begin </a:t>
            </a:r>
            <a:r>
              <a:rPr dirty="0" sz="1200" spc="20">
                <a:latin typeface="Calibri"/>
                <a:cs typeface="Calibri"/>
              </a:rPr>
              <a:t>building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your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playable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sculpture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by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connecting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the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various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pieces,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smooth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the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clay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in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between </a:t>
            </a:r>
            <a:r>
              <a:rPr dirty="0" sz="1200" spc="55">
                <a:latin typeface="Calibri"/>
                <a:cs typeface="Calibri"/>
              </a:rPr>
              <a:t>each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of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the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pieces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to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connect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them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well.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The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pipe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 spc="45">
                <a:latin typeface="Calibri"/>
                <a:cs typeface="Calibri"/>
              </a:rPr>
              <a:t>cleaners,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toothpicks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or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icy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pole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sticks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are </a:t>
            </a:r>
            <a:r>
              <a:rPr dirty="0" sz="1200" spc="10">
                <a:latin typeface="Calibri"/>
                <a:cs typeface="Calibri"/>
              </a:rPr>
              <a:t>another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good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way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to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connect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the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pieces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too.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Also,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you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may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want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to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start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with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one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big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piece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of </a:t>
            </a:r>
            <a:r>
              <a:rPr dirty="0" sz="1200">
                <a:latin typeface="Calibri"/>
                <a:cs typeface="Calibri"/>
              </a:rPr>
              <a:t>clay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mould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it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into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a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shape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that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you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like,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taking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away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some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clay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 spc="80">
                <a:latin typeface="Calibri"/>
                <a:cs typeface="Calibri"/>
              </a:rPr>
              <a:t>as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you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go,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so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a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form </a:t>
            </a:r>
            <a:r>
              <a:rPr dirty="0" sz="1200">
                <a:latin typeface="Calibri"/>
                <a:cs typeface="Calibri"/>
              </a:rPr>
              <a:t>begins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appear.</a:t>
            </a:r>
            <a:endParaRPr sz="1200">
              <a:latin typeface="Calibri"/>
              <a:cs typeface="Calibri"/>
            </a:endParaRPr>
          </a:p>
          <a:p>
            <a:pPr marL="12700" marR="5080">
              <a:lnSpc>
                <a:spcPct val="101699"/>
              </a:lnSpc>
            </a:pPr>
            <a:r>
              <a:rPr dirty="0" sz="1200" spc="70" b="1">
                <a:solidFill>
                  <a:srgbClr val="C00000"/>
                </a:solidFill>
                <a:latin typeface="Calibri"/>
                <a:cs typeface="Calibri"/>
              </a:rPr>
              <a:t>FINISH:</a:t>
            </a:r>
            <a:r>
              <a:rPr dirty="0" sz="1200" spc="5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Once </a:t>
            </a:r>
            <a:r>
              <a:rPr dirty="0" sz="1200">
                <a:latin typeface="Calibri"/>
                <a:cs typeface="Calibri"/>
              </a:rPr>
              <a:t>dry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place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your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model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onto</a:t>
            </a:r>
            <a:r>
              <a:rPr dirty="0" sz="1200" spc="55">
                <a:latin typeface="Calibri"/>
                <a:cs typeface="Calibri"/>
              </a:rPr>
              <a:t> a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thick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paper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plate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or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piece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card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create</a:t>
            </a:r>
            <a:r>
              <a:rPr dirty="0" sz="1200" spc="55">
                <a:latin typeface="Calibri"/>
                <a:cs typeface="Calibri"/>
              </a:rPr>
              <a:t> a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garden </a:t>
            </a:r>
            <a:r>
              <a:rPr dirty="0" sz="1200" spc="55">
                <a:latin typeface="Calibri"/>
                <a:cs typeface="Calibri"/>
              </a:rPr>
              <a:t>landscape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around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it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from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tissue,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cellophane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and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coloured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paper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and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card.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552450">
              <a:lnSpc>
                <a:spcPts val="1425"/>
              </a:lnSpc>
            </a:pPr>
            <a:r>
              <a:rPr dirty="0"/>
              <a:t>Page</a:t>
            </a:r>
            <a:r>
              <a:rPr dirty="0" spc="-15"/>
              <a:t> </a:t>
            </a: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46786" y="838453"/>
            <a:ext cx="3111500" cy="455930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12700" marR="5080">
              <a:lnSpc>
                <a:spcPct val="101800"/>
              </a:lnSpc>
              <a:spcBef>
                <a:spcPts val="65"/>
              </a:spcBef>
            </a:pPr>
            <a:r>
              <a:rPr dirty="0" sz="1400" b="1">
                <a:solidFill>
                  <a:srgbClr val="C00000"/>
                </a:solidFill>
                <a:latin typeface="Calibri"/>
                <a:cs typeface="Calibri"/>
              </a:rPr>
              <a:t>The</a:t>
            </a:r>
            <a:r>
              <a:rPr dirty="0" sz="1400" spc="3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400" spc="65" b="1">
                <a:solidFill>
                  <a:srgbClr val="C00000"/>
                </a:solidFill>
                <a:latin typeface="Calibri"/>
                <a:cs typeface="Calibri"/>
              </a:rPr>
              <a:t>Ringtales</a:t>
            </a:r>
            <a:r>
              <a:rPr dirty="0" sz="1400" spc="3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400" spc="45" b="1">
                <a:solidFill>
                  <a:srgbClr val="C00000"/>
                </a:solidFill>
                <a:latin typeface="Calibri"/>
                <a:cs typeface="Calibri"/>
              </a:rPr>
              <a:t>Playground</a:t>
            </a:r>
            <a:r>
              <a:rPr dirty="0" sz="1400" spc="45">
                <a:solidFill>
                  <a:srgbClr val="C00000"/>
                </a:solidFill>
                <a:latin typeface="Calibri"/>
                <a:cs typeface="Calibri"/>
              </a:rPr>
              <a:t>:</a:t>
            </a:r>
            <a:r>
              <a:rPr dirty="0" sz="1400" spc="3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400" spc="40" b="1">
                <a:solidFill>
                  <a:srgbClr val="C00000"/>
                </a:solidFill>
                <a:latin typeface="Calibri"/>
                <a:cs typeface="Calibri"/>
              </a:rPr>
              <a:t>BoardGrove </a:t>
            </a:r>
            <a:r>
              <a:rPr dirty="0" sz="1400" spc="55" b="1">
                <a:solidFill>
                  <a:srgbClr val="C00000"/>
                </a:solidFill>
                <a:latin typeface="Calibri"/>
                <a:cs typeface="Calibri"/>
              </a:rPr>
              <a:t>Architects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346963" y="5827267"/>
            <a:ext cx="3034030" cy="302260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L="12700" marR="5080">
              <a:lnSpc>
                <a:spcPct val="101699"/>
              </a:lnSpc>
              <a:spcBef>
                <a:spcPts val="80"/>
              </a:spcBef>
            </a:pPr>
            <a:r>
              <a:rPr dirty="0" sz="900" spc="10">
                <a:latin typeface="Calibri"/>
                <a:cs typeface="Calibri"/>
              </a:rPr>
              <a:t>Above:</a:t>
            </a:r>
            <a:r>
              <a:rPr dirty="0" sz="900" spc="35">
                <a:latin typeface="Calibri"/>
                <a:cs typeface="Calibri"/>
              </a:rPr>
              <a:t> </a:t>
            </a:r>
            <a:r>
              <a:rPr dirty="0" sz="900" spc="10">
                <a:latin typeface="Calibri"/>
                <a:cs typeface="Calibri"/>
              </a:rPr>
              <a:t>The</a:t>
            </a:r>
            <a:r>
              <a:rPr dirty="0" sz="900" spc="30">
                <a:latin typeface="Calibri"/>
                <a:cs typeface="Calibri"/>
              </a:rPr>
              <a:t> </a:t>
            </a:r>
            <a:r>
              <a:rPr dirty="0" sz="900" spc="10">
                <a:latin typeface="Calibri"/>
                <a:cs typeface="Calibri"/>
              </a:rPr>
              <a:t>Ringtales</a:t>
            </a:r>
            <a:r>
              <a:rPr dirty="0" sz="900" spc="30">
                <a:latin typeface="Calibri"/>
                <a:cs typeface="Calibri"/>
              </a:rPr>
              <a:t> </a:t>
            </a:r>
            <a:r>
              <a:rPr dirty="0" sz="900" spc="10">
                <a:latin typeface="Calibri"/>
                <a:cs typeface="Calibri"/>
              </a:rPr>
              <a:t>Playground</a:t>
            </a:r>
            <a:r>
              <a:rPr dirty="0" sz="900" spc="40">
                <a:latin typeface="Calibri"/>
                <a:cs typeface="Calibri"/>
              </a:rPr>
              <a:t> </a:t>
            </a:r>
            <a:r>
              <a:rPr dirty="0" sz="900" spc="10">
                <a:latin typeface="Calibri"/>
                <a:cs typeface="Calibri"/>
              </a:rPr>
              <a:t>at</a:t>
            </a:r>
            <a:r>
              <a:rPr dirty="0" sz="900" spc="30">
                <a:latin typeface="Calibri"/>
                <a:cs typeface="Calibri"/>
              </a:rPr>
              <a:t> </a:t>
            </a:r>
            <a:r>
              <a:rPr dirty="0" sz="900" spc="10">
                <a:latin typeface="Calibri"/>
                <a:cs typeface="Calibri"/>
              </a:rPr>
              <a:t>Incinerator</a:t>
            </a:r>
            <a:r>
              <a:rPr dirty="0" sz="900" spc="30">
                <a:latin typeface="Calibri"/>
                <a:cs typeface="Calibri"/>
              </a:rPr>
              <a:t> </a:t>
            </a:r>
            <a:r>
              <a:rPr dirty="0" sz="900" spc="10">
                <a:latin typeface="Calibri"/>
                <a:cs typeface="Calibri"/>
              </a:rPr>
              <a:t>Gallery</a:t>
            </a:r>
            <a:r>
              <a:rPr dirty="0" sz="900" spc="35">
                <a:latin typeface="Calibri"/>
                <a:cs typeface="Calibri"/>
              </a:rPr>
              <a:t> </a:t>
            </a:r>
            <a:r>
              <a:rPr dirty="0" sz="900" spc="-10">
                <a:latin typeface="Calibri"/>
                <a:cs typeface="Calibri"/>
              </a:rPr>
              <a:t>Photo:</a:t>
            </a:r>
            <a:r>
              <a:rPr dirty="0" sz="900" spc="50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Timothy</a:t>
            </a:r>
            <a:r>
              <a:rPr dirty="0" sz="900" spc="15">
                <a:latin typeface="Calibri"/>
                <a:cs typeface="Calibri"/>
              </a:rPr>
              <a:t> </a:t>
            </a:r>
            <a:r>
              <a:rPr dirty="0" sz="900" spc="-10">
                <a:latin typeface="Calibri"/>
                <a:cs typeface="Calibri"/>
              </a:rPr>
              <a:t>Burgess.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346963" y="6290563"/>
            <a:ext cx="3354704" cy="299910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 marR="17145">
              <a:lnSpc>
                <a:spcPct val="101699"/>
              </a:lnSpc>
              <a:spcBef>
                <a:spcPts val="75"/>
              </a:spcBef>
            </a:pPr>
            <a:r>
              <a:rPr dirty="0" sz="1200" spc="10" i="1">
                <a:latin typeface="Calibri"/>
                <a:cs typeface="Calibri"/>
              </a:rPr>
              <a:t>The</a:t>
            </a:r>
            <a:r>
              <a:rPr dirty="0" sz="1200" spc="90" i="1">
                <a:latin typeface="Calibri"/>
                <a:cs typeface="Calibri"/>
              </a:rPr>
              <a:t> </a:t>
            </a:r>
            <a:r>
              <a:rPr dirty="0" sz="1200" spc="10" i="1">
                <a:latin typeface="Calibri"/>
                <a:cs typeface="Calibri"/>
              </a:rPr>
              <a:t>Ringtales</a:t>
            </a:r>
            <a:r>
              <a:rPr dirty="0" sz="1200" spc="90" i="1">
                <a:latin typeface="Calibri"/>
                <a:cs typeface="Calibri"/>
              </a:rPr>
              <a:t> </a:t>
            </a:r>
            <a:r>
              <a:rPr dirty="0" sz="1200" spc="10" i="1">
                <a:latin typeface="Calibri"/>
                <a:cs typeface="Calibri"/>
              </a:rPr>
              <a:t>Playground</a:t>
            </a:r>
            <a:r>
              <a:rPr dirty="0" sz="1200" spc="90" i="1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was</a:t>
            </a:r>
            <a:r>
              <a:rPr dirty="0" sz="1200" spc="9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designed</a:t>
            </a:r>
            <a:r>
              <a:rPr dirty="0" sz="1200" spc="90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by </a:t>
            </a:r>
            <a:r>
              <a:rPr dirty="0" sz="1200" spc="10">
                <a:latin typeface="Calibri"/>
                <a:cs typeface="Calibri"/>
              </a:rPr>
              <a:t>BoardGrove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 spc="10">
                <a:solidFill>
                  <a:srgbClr val="C00000"/>
                </a:solidFill>
                <a:latin typeface="Calibri"/>
                <a:cs typeface="Calibri"/>
              </a:rPr>
              <a:t>Architects</a:t>
            </a:r>
            <a:r>
              <a:rPr dirty="0" sz="1200" spc="9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who</a:t>
            </a:r>
            <a:r>
              <a:rPr dirty="0" sz="1200" spc="90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also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created</a:t>
            </a:r>
            <a:r>
              <a:rPr dirty="0" sz="1200" spc="90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the </a:t>
            </a:r>
            <a:r>
              <a:rPr dirty="0" sz="1200" spc="10">
                <a:solidFill>
                  <a:srgbClr val="C00000"/>
                </a:solidFill>
                <a:latin typeface="Calibri"/>
                <a:cs typeface="Calibri"/>
              </a:rPr>
              <a:t>exhibition</a:t>
            </a:r>
            <a:r>
              <a:rPr dirty="0" sz="1200" spc="3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200" spc="10">
                <a:solidFill>
                  <a:srgbClr val="C00000"/>
                </a:solidFill>
                <a:latin typeface="Calibri"/>
                <a:cs typeface="Calibri"/>
              </a:rPr>
              <a:t>design</a:t>
            </a:r>
            <a:r>
              <a:rPr dirty="0" sz="1200" spc="10">
                <a:latin typeface="Calibri"/>
                <a:cs typeface="Calibri"/>
              </a:rPr>
              <a:t>.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They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were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inspired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by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the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nearby </a:t>
            </a:r>
            <a:r>
              <a:rPr dirty="0" sz="1200">
                <a:latin typeface="Calibri"/>
                <a:cs typeface="Calibri"/>
              </a:rPr>
              <a:t>Maribyrnong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River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wanted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create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 spc="5">
                <a:latin typeface="Calibri"/>
                <a:cs typeface="Calibri"/>
              </a:rPr>
              <a:t>a </a:t>
            </a:r>
            <a:r>
              <a:rPr dirty="0" sz="1200" spc="10">
                <a:latin typeface="Calibri"/>
                <a:cs typeface="Calibri"/>
              </a:rPr>
              <a:t>playground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that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reminded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children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of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this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precious </a:t>
            </a:r>
            <a:r>
              <a:rPr dirty="0" sz="1200" spc="10">
                <a:latin typeface="Calibri"/>
                <a:cs typeface="Calibri"/>
              </a:rPr>
              <a:t>water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way.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This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playground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 spc="60">
                <a:latin typeface="Calibri"/>
                <a:cs typeface="Calibri"/>
              </a:rPr>
              <a:t>has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a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water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table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that </a:t>
            </a:r>
            <a:r>
              <a:rPr dirty="0" sz="1200" spc="10">
                <a:latin typeface="Calibri"/>
                <a:cs typeface="Calibri"/>
              </a:rPr>
              <a:t>allows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water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to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flow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down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to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the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sandpit,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just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like </a:t>
            </a:r>
            <a:r>
              <a:rPr dirty="0" sz="1200" spc="10">
                <a:latin typeface="Calibri"/>
                <a:cs typeface="Calibri"/>
              </a:rPr>
              <a:t>the </a:t>
            </a:r>
            <a:r>
              <a:rPr dirty="0" sz="1200">
                <a:latin typeface="Calibri"/>
                <a:cs typeface="Calibri"/>
              </a:rPr>
              <a:t>river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flowing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from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the mountains down into </a:t>
            </a:r>
            <a:r>
              <a:rPr dirty="0" sz="1200" spc="-25">
                <a:latin typeface="Calibri"/>
                <a:cs typeface="Calibri"/>
              </a:rPr>
              <a:t>the </a:t>
            </a:r>
            <a:r>
              <a:rPr dirty="0" sz="1200" spc="-20">
                <a:latin typeface="Calibri"/>
                <a:cs typeface="Calibri"/>
              </a:rPr>
              <a:t>bay.</a:t>
            </a:r>
            <a:endParaRPr sz="1200">
              <a:latin typeface="Calibri"/>
              <a:cs typeface="Calibri"/>
            </a:endParaRPr>
          </a:p>
          <a:p>
            <a:pPr marL="12700" marR="5080">
              <a:lnSpc>
                <a:spcPct val="101699"/>
              </a:lnSpc>
              <a:spcBef>
                <a:spcPts val="1465"/>
              </a:spcBef>
            </a:pPr>
            <a:r>
              <a:rPr dirty="0" sz="1200">
                <a:latin typeface="Calibri"/>
                <a:cs typeface="Calibri"/>
              </a:rPr>
              <a:t>Playing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with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sand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water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is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not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only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lots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fun </a:t>
            </a:r>
            <a:r>
              <a:rPr dirty="0" sz="1200">
                <a:latin typeface="Calibri"/>
                <a:cs typeface="Calibri"/>
              </a:rPr>
              <a:t>but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it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allows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you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creative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invent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your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own </a:t>
            </a:r>
            <a:r>
              <a:rPr dirty="0" sz="1200">
                <a:latin typeface="Calibri"/>
                <a:cs typeface="Calibri"/>
              </a:rPr>
              <a:t>play.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curvy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monkey</a:t>
            </a:r>
            <a:r>
              <a:rPr dirty="0" sz="1200" spc="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bars</a:t>
            </a:r>
            <a:r>
              <a:rPr dirty="0" sz="1200" spc="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are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fun</a:t>
            </a:r>
            <a:r>
              <a:rPr dirty="0" sz="1200" spc="90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too!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 marL="12700" marR="15875">
              <a:lnSpc>
                <a:spcPct val="101699"/>
              </a:lnSpc>
            </a:pPr>
            <a:r>
              <a:rPr dirty="0" sz="1200">
                <a:solidFill>
                  <a:srgbClr val="C00000"/>
                </a:solidFill>
                <a:latin typeface="Calibri"/>
                <a:cs typeface="Calibri"/>
              </a:rPr>
              <a:t>Why</a:t>
            </a:r>
            <a:r>
              <a:rPr dirty="0" sz="1200" spc="5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C00000"/>
                </a:solidFill>
                <a:latin typeface="Calibri"/>
                <a:cs typeface="Calibri"/>
              </a:rPr>
              <a:t>do</a:t>
            </a:r>
            <a:r>
              <a:rPr dirty="0" sz="1200" spc="5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C00000"/>
                </a:solidFill>
                <a:latin typeface="Calibri"/>
                <a:cs typeface="Calibri"/>
              </a:rPr>
              <a:t>you</a:t>
            </a:r>
            <a:r>
              <a:rPr dirty="0" sz="1200" spc="6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C00000"/>
                </a:solidFill>
                <a:latin typeface="Calibri"/>
                <a:cs typeface="Calibri"/>
              </a:rPr>
              <a:t>think</a:t>
            </a:r>
            <a:r>
              <a:rPr dirty="0" sz="1200" spc="6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C00000"/>
                </a:solidFill>
                <a:latin typeface="Calibri"/>
                <a:cs typeface="Calibri"/>
              </a:rPr>
              <a:t>monkey</a:t>
            </a:r>
            <a:r>
              <a:rPr dirty="0" sz="1200" spc="5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C00000"/>
                </a:solidFill>
                <a:latin typeface="Calibri"/>
                <a:cs typeface="Calibri"/>
              </a:rPr>
              <a:t>bars,</a:t>
            </a:r>
            <a:r>
              <a:rPr dirty="0" sz="1200" spc="6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200" spc="55">
                <a:solidFill>
                  <a:srgbClr val="C00000"/>
                </a:solidFill>
                <a:latin typeface="Calibri"/>
                <a:cs typeface="Calibri"/>
              </a:rPr>
              <a:t>sand </a:t>
            </a:r>
            <a:r>
              <a:rPr dirty="0" sz="1200">
                <a:solidFill>
                  <a:srgbClr val="C00000"/>
                </a:solidFill>
                <a:latin typeface="Calibri"/>
                <a:cs typeface="Calibri"/>
              </a:rPr>
              <a:t>and</a:t>
            </a:r>
            <a:r>
              <a:rPr dirty="0" sz="1200" spc="6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C00000"/>
                </a:solidFill>
                <a:latin typeface="Calibri"/>
                <a:cs typeface="Calibri"/>
              </a:rPr>
              <a:t>water</a:t>
            </a:r>
            <a:r>
              <a:rPr dirty="0" sz="1200" spc="6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200" spc="-25">
                <a:solidFill>
                  <a:srgbClr val="C00000"/>
                </a:solidFill>
                <a:latin typeface="Calibri"/>
                <a:cs typeface="Calibri"/>
              </a:rPr>
              <a:t>are </a:t>
            </a:r>
            <a:r>
              <a:rPr dirty="0" sz="1200">
                <a:solidFill>
                  <a:srgbClr val="C00000"/>
                </a:solidFill>
                <a:latin typeface="Calibri"/>
                <a:cs typeface="Calibri"/>
              </a:rPr>
              <a:t>good</a:t>
            </a:r>
            <a:r>
              <a:rPr dirty="0" sz="1200" spc="5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C00000"/>
                </a:solidFill>
                <a:latin typeface="Calibri"/>
                <a:cs typeface="Calibri"/>
              </a:rPr>
              <a:t>to</a:t>
            </a:r>
            <a:r>
              <a:rPr dirty="0" sz="1200" spc="5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C00000"/>
                </a:solidFill>
                <a:latin typeface="Calibri"/>
                <a:cs typeface="Calibri"/>
              </a:rPr>
              <a:t>play</a:t>
            </a:r>
            <a:r>
              <a:rPr dirty="0" sz="1200" spc="5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C00000"/>
                </a:solidFill>
                <a:latin typeface="Calibri"/>
                <a:cs typeface="Calibri"/>
              </a:rPr>
              <a:t>on</a:t>
            </a:r>
            <a:r>
              <a:rPr dirty="0" sz="1200" spc="5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C00000"/>
                </a:solidFill>
                <a:latin typeface="Calibri"/>
                <a:cs typeface="Calibri"/>
              </a:rPr>
              <a:t>and</a:t>
            </a:r>
            <a:r>
              <a:rPr dirty="0" sz="1200" spc="5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200" spc="-20">
                <a:solidFill>
                  <a:srgbClr val="C00000"/>
                </a:solidFill>
                <a:latin typeface="Calibri"/>
                <a:cs typeface="Calibri"/>
              </a:rPr>
              <a:t>with?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3857497" y="1770379"/>
            <a:ext cx="3240405" cy="284416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 marR="45720">
              <a:lnSpc>
                <a:spcPct val="101699"/>
              </a:lnSpc>
              <a:spcBef>
                <a:spcPts val="75"/>
              </a:spcBef>
            </a:pPr>
            <a:r>
              <a:rPr dirty="0" sz="1200" spc="10">
                <a:latin typeface="Calibri"/>
                <a:cs typeface="Calibri"/>
              </a:rPr>
              <a:t>The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Ringtales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Playground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was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also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inspired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by </a:t>
            </a:r>
            <a:r>
              <a:rPr dirty="0" sz="1200" spc="20">
                <a:latin typeface="Calibri"/>
                <a:cs typeface="Calibri"/>
              </a:rPr>
              <a:t>the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playgrounds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designed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by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a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Dutch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C00000"/>
                </a:solidFill>
                <a:latin typeface="Calibri"/>
                <a:cs typeface="Calibri"/>
              </a:rPr>
              <a:t>architect </a:t>
            </a:r>
            <a:r>
              <a:rPr dirty="0" sz="1200" spc="50">
                <a:latin typeface="Calibri"/>
                <a:cs typeface="Calibri"/>
              </a:rPr>
              <a:t>called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Aldo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Van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Eyck.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 spc="60">
                <a:latin typeface="Calibri"/>
                <a:cs typeface="Calibri"/>
              </a:rPr>
              <a:t>He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created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over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700 </a:t>
            </a:r>
            <a:r>
              <a:rPr dirty="0" sz="1200" spc="20">
                <a:latin typeface="Calibri"/>
                <a:cs typeface="Calibri"/>
              </a:rPr>
              <a:t>playgrounds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in</a:t>
            </a:r>
            <a:r>
              <a:rPr dirty="0" sz="120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Amsterdam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the</a:t>
            </a:r>
            <a:r>
              <a:rPr dirty="0" sz="120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first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was</a:t>
            </a:r>
            <a:r>
              <a:rPr dirty="0" sz="120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over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80 </a:t>
            </a:r>
            <a:r>
              <a:rPr dirty="0" sz="1200" spc="20">
                <a:latin typeface="Calibri"/>
                <a:cs typeface="Calibri"/>
              </a:rPr>
              <a:t>years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ago!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65">
                <a:latin typeface="Calibri"/>
                <a:cs typeface="Calibri"/>
              </a:rPr>
              <a:t>His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 spc="45">
                <a:latin typeface="Calibri"/>
                <a:cs typeface="Calibri"/>
              </a:rPr>
              <a:t>designs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included </a:t>
            </a:r>
            <a:r>
              <a:rPr dirty="0" sz="1200" spc="55">
                <a:latin typeface="Calibri"/>
                <a:cs typeface="Calibri"/>
              </a:rPr>
              <a:t>a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sandpit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and </a:t>
            </a:r>
            <a:r>
              <a:rPr dirty="0" sz="1200" spc="20">
                <a:latin typeface="Calibri"/>
                <a:cs typeface="Calibri"/>
              </a:rPr>
              <a:t>sometimes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climbing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bars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and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arches.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Children </a:t>
            </a:r>
            <a:r>
              <a:rPr dirty="0" sz="1200" spc="10">
                <a:latin typeface="Calibri"/>
                <a:cs typeface="Calibri"/>
              </a:rPr>
              <a:t>from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all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the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surrounding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apartments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would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meet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play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there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hours.</a:t>
            </a:r>
            <a:endParaRPr sz="1200">
              <a:latin typeface="Calibri"/>
              <a:cs typeface="Calibri"/>
            </a:endParaRPr>
          </a:p>
          <a:p>
            <a:pPr marL="12700" marR="5080">
              <a:lnSpc>
                <a:spcPct val="101699"/>
              </a:lnSpc>
              <a:spcBef>
                <a:spcPts val="1465"/>
              </a:spcBef>
            </a:pPr>
            <a:r>
              <a:rPr dirty="0" sz="1200">
                <a:solidFill>
                  <a:srgbClr val="C00000"/>
                </a:solidFill>
                <a:latin typeface="Calibri"/>
                <a:cs typeface="Calibri"/>
              </a:rPr>
              <a:t>Why</a:t>
            </a:r>
            <a:r>
              <a:rPr dirty="0" sz="1200" spc="4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C00000"/>
                </a:solidFill>
                <a:latin typeface="Calibri"/>
                <a:cs typeface="Calibri"/>
              </a:rPr>
              <a:t>do</a:t>
            </a:r>
            <a:r>
              <a:rPr dirty="0" sz="1200" spc="4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C00000"/>
                </a:solidFill>
                <a:latin typeface="Calibri"/>
                <a:cs typeface="Calibri"/>
              </a:rPr>
              <a:t>you</a:t>
            </a:r>
            <a:r>
              <a:rPr dirty="0" sz="1200" spc="5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C00000"/>
                </a:solidFill>
                <a:latin typeface="Calibri"/>
                <a:cs typeface="Calibri"/>
              </a:rPr>
              <a:t>think</a:t>
            </a:r>
            <a:r>
              <a:rPr dirty="0" sz="1200" spc="4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C00000"/>
                </a:solidFill>
                <a:latin typeface="Calibri"/>
                <a:cs typeface="Calibri"/>
              </a:rPr>
              <a:t>it</a:t>
            </a:r>
            <a:r>
              <a:rPr dirty="0" sz="1200" spc="4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C00000"/>
                </a:solidFill>
                <a:latin typeface="Calibri"/>
                <a:cs typeface="Calibri"/>
              </a:rPr>
              <a:t>is/was</a:t>
            </a:r>
            <a:r>
              <a:rPr dirty="0" sz="1200" spc="4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C00000"/>
                </a:solidFill>
                <a:latin typeface="Calibri"/>
                <a:cs typeface="Calibri"/>
              </a:rPr>
              <a:t>important</a:t>
            </a:r>
            <a:r>
              <a:rPr dirty="0" sz="1200" spc="5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C00000"/>
                </a:solidFill>
                <a:latin typeface="Calibri"/>
                <a:cs typeface="Calibri"/>
              </a:rPr>
              <a:t>for</a:t>
            </a:r>
            <a:r>
              <a:rPr dirty="0" sz="1200" spc="5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C00000"/>
                </a:solidFill>
                <a:latin typeface="Calibri"/>
                <a:cs typeface="Calibri"/>
              </a:rPr>
              <a:t>children </a:t>
            </a:r>
            <a:r>
              <a:rPr dirty="0" sz="1200" spc="10">
                <a:solidFill>
                  <a:srgbClr val="C00000"/>
                </a:solidFill>
                <a:latin typeface="Calibri"/>
                <a:cs typeface="Calibri"/>
              </a:rPr>
              <a:t>living</a:t>
            </a:r>
            <a:r>
              <a:rPr dirty="0" sz="1200" spc="4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200" spc="10">
                <a:solidFill>
                  <a:srgbClr val="C00000"/>
                </a:solidFill>
                <a:latin typeface="Calibri"/>
                <a:cs typeface="Calibri"/>
              </a:rPr>
              <a:t>in</a:t>
            </a:r>
            <a:r>
              <a:rPr dirty="0" sz="1200" spc="3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200" spc="10">
                <a:solidFill>
                  <a:srgbClr val="C00000"/>
                </a:solidFill>
                <a:latin typeface="Calibri"/>
                <a:cs typeface="Calibri"/>
              </a:rPr>
              <a:t>apartments</a:t>
            </a:r>
            <a:r>
              <a:rPr dirty="0" sz="1200" spc="4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200" spc="10">
                <a:solidFill>
                  <a:srgbClr val="C00000"/>
                </a:solidFill>
                <a:latin typeface="Calibri"/>
                <a:cs typeface="Calibri"/>
              </a:rPr>
              <a:t>to</a:t>
            </a:r>
            <a:r>
              <a:rPr dirty="0" sz="1200" spc="3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200" spc="10">
                <a:solidFill>
                  <a:srgbClr val="C00000"/>
                </a:solidFill>
                <a:latin typeface="Calibri"/>
                <a:cs typeface="Calibri"/>
              </a:rPr>
              <a:t>have</a:t>
            </a:r>
            <a:r>
              <a:rPr dirty="0" sz="1200" spc="3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200" spc="55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dirty="0" sz="1200" spc="4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200" spc="10">
                <a:solidFill>
                  <a:srgbClr val="C00000"/>
                </a:solidFill>
                <a:latin typeface="Calibri"/>
                <a:cs typeface="Calibri"/>
              </a:rPr>
              <a:t>playground</a:t>
            </a:r>
            <a:r>
              <a:rPr dirty="0" sz="1200" spc="3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200" spc="10">
                <a:solidFill>
                  <a:srgbClr val="C00000"/>
                </a:solidFill>
                <a:latin typeface="Calibri"/>
                <a:cs typeface="Calibri"/>
              </a:rPr>
              <a:t>like</a:t>
            </a:r>
            <a:r>
              <a:rPr dirty="0" sz="1200" spc="3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200" spc="-20">
                <a:solidFill>
                  <a:srgbClr val="C00000"/>
                </a:solidFill>
                <a:latin typeface="Calibri"/>
                <a:cs typeface="Calibri"/>
              </a:rPr>
              <a:t>this </a:t>
            </a:r>
            <a:r>
              <a:rPr dirty="0" sz="1200">
                <a:solidFill>
                  <a:srgbClr val="C00000"/>
                </a:solidFill>
                <a:latin typeface="Calibri"/>
                <a:cs typeface="Calibri"/>
              </a:rPr>
              <a:t>near</a:t>
            </a:r>
            <a:r>
              <a:rPr dirty="0" sz="1200" spc="3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C00000"/>
                </a:solidFill>
                <a:latin typeface="Calibri"/>
                <a:cs typeface="Calibri"/>
              </a:rPr>
              <a:t>their</a:t>
            </a:r>
            <a:r>
              <a:rPr dirty="0" sz="1200" spc="4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200" spc="-20">
                <a:solidFill>
                  <a:srgbClr val="C00000"/>
                </a:solidFill>
                <a:latin typeface="Calibri"/>
                <a:cs typeface="Calibri"/>
              </a:rPr>
              <a:t>home?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35"/>
              </a:spcBef>
            </a:pPr>
            <a:endParaRPr sz="1200">
              <a:latin typeface="Calibri"/>
              <a:cs typeface="Calibri"/>
            </a:endParaRPr>
          </a:p>
          <a:p>
            <a:pPr marL="12700" marR="135255">
              <a:lnSpc>
                <a:spcPct val="102099"/>
              </a:lnSpc>
            </a:pPr>
            <a:r>
              <a:rPr dirty="0" sz="1200" spc="20">
                <a:latin typeface="Calibri"/>
                <a:cs typeface="Calibri"/>
              </a:rPr>
              <a:t>You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65">
                <a:latin typeface="Calibri"/>
                <a:cs typeface="Calibri"/>
              </a:rPr>
              <a:t>can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see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one of his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playgrounds designed </a:t>
            </a:r>
            <a:r>
              <a:rPr dirty="0" sz="1200" spc="-25">
                <a:latin typeface="Calibri"/>
                <a:cs typeface="Calibri"/>
              </a:rPr>
              <a:t>in </a:t>
            </a:r>
            <a:r>
              <a:rPr dirty="0" sz="1200">
                <a:latin typeface="Calibri"/>
                <a:cs typeface="Calibri"/>
              </a:rPr>
              <a:t>1947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image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below.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3857497" y="5741161"/>
            <a:ext cx="3090545" cy="581025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L="12700" marR="5080">
              <a:lnSpc>
                <a:spcPct val="101699"/>
              </a:lnSpc>
              <a:spcBef>
                <a:spcPts val="80"/>
              </a:spcBef>
            </a:pPr>
            <a:r>
              <a:rPr dirty="0" sz="900">
                <a:latin typeface="Calibri"/>
                <a:cs typeface="Calibri"/>
              </a:rPr>
              <a:t>Below:</a:t>
            </a:r>
            <a:r>
              <a:rPr dirty="0" sz="900" spc="75">
                <a:latin typeface="Calibri"/>
                <a:cs typeface="Calibri"/>
              </a:rPr>
              <a:t> </a:t>
            </a:r>
            <a:r>
              <a:rPr dirty="0" sz="900" spc="-90">
                <a:latin typeface="Calibri"/>
                <a:cs typeface="Calibri"/>
              </a:rPr>
              <a:t>©</a:t>
            </a:r>
            <a:r>
              <a:rPr dirty="0" sz="900" spc="8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Aldo</a:t>
            </a:r>
            <a:r>
              <a:rPr dirty="0" sz="900" spc="7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van</a:t>
            </a:r>
            <a:r>
              <a:rPr dirty="0" sz="900" spc="8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Eyck</a:t>
            </a:r>
            <a:r>
              <a:rPr dirty="0" sz="900" spc="7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Archive</a:t>
            </a:r>
            <a:r>
              <a:rPr dirty="0" sz="900" spc="70">
                <a:latin typeface="Calibri"/>
                <a:cs typeface="Calibri"/>
              </a:rPr>
              <a:t> </a:t>
            </a:r>
            <a:r>
              <a:rPr dirty="0" sz="900" spc="-55">
                <a:latin typeface="Calibri"/>
                <a:cs typeface="Calibri"/>
              </a:rPr>
              <a:t>/</a:t>
            </a:r>
            <a:r>
              <a:rPr dirty="0" sz="900" spc="7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Amsterdam</a:t>
            </a:r>
            <a:r>
              <a:rPr dirty="0" sz="900" spc="8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City</a:t>
            </a:r>
            <a:r>
              <a:rPr dirty="0" sz="900" spc="80">
                <a:latin typeface="Calibri"/>
                <a:cs typeface="Calibri"/>
              </a:rPr>
              <a:t> </a:t>
            </a:r>
            <a:r>
              <a:rPr dirty="0" sz="900" spc="-10">
                <a:latin typeface="Calibri"/>
                <a:cs typeface="Calibri"/>
              </a:rPr>
              <a:t>Archive</a:t>
            </a:r>
            <a:r>
              <a:rPr dirty="0" sz="900" spc="50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https://socks-studio.com/2018/02/11/human-structures-</a:t>
            </a:r>
            <a:r>
              <a:rPr dirty="0" sz="900" spc="-20">
                <a:latin typeface="Calibri"/>
                <a:cs typeface="Calibri"/>
              </a:rPr>
              <a:t>and-</a:t>
            </a:r>
            <a:r>
              <a:rPr dirty="0" sz="900" spc="50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architectural-archetypes-aldo-van-eycks-playgrounds-</a:t>
            </a:r>
            <a:r>
              <a:rPr dirty="0" sz="900" spc="-10">
                <a:latin typeface="Calibri"/>
                <a:cs typeface="Calibri"/>
              </a:rPr>
              <a:t>1947-</a:t>
            </a:r>
            <a:r>
              <a:rPr dirty="0" sz="900" spc="500">
                <a:latin typeface="Calibri"/>
                <a:cs typeface="Calibri"/>
              </a:rPr>
              <a:t> </a:t>
            </a:r>
            <a:r>
              <a:rPr dirty="0" sz="900" spc="-10">
                <a:latin typeface="Calibri"/>
                <a:cs typeface="Calibri"/>
              </a:rPr>
              <a:t>1978/</a:t>
            </a:r>
            <a:endParaRPr sz="900">
              <a:latin typeface="Calibri"/>
              <a:cs typeface="Calibri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70327" y="6319265"/>
            <a:ext cx="2974235" cy="2874340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9406" y="1541767"/>
            <a:ext cx="3395343" cy="4304022"/>
          </a:xfrm>
          <a:prstGeom prst="rect">
            <a:avLst/>
          </a:prstGeom>
        </p:spPr>
      </p:pic>
      <p:sp>
        <p:nvSpPr>
          <p:cNvPr id="9" name="object 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552450">
              <a:lnSpc>
                <a:spcPts val="1425"/>
              </a:lnSpc>
            </a:pPr>
            <a:r>
              <a:rPr dirty="0"/>
              <a:t>Page</a:t>
            </a:r>
            <a:r>
              <a:rPr dirty="0" spc="-15"/>
              <a:t> </a:t>
            </a: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27558" y="839977"/>
            <a:ext cx="21494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65" b="1">
                <a:solidFill>
                  <a:srgbClr val="C00000"/>
                </a:solidFill>
                <a:latin typeface="Calibri"/>
                <a:cs typeface="Calibri"/>
              </a:rPr>
              <a:t>THE</a:t>
            </a:r>
            <a:r>
              <a:rPr dirty="0" sz="1200" spc="-5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200" spc="65" b="1">
                <a:solidFill>
                  <a:srgbClr val="C00000"/>
                </a:solidFill>
                <a:latin typeface="Calibri"/>
                <a:cs typeface="Calibri"/>
              </a:rPr>
              <a:t>RINGTALES</a:t>
            </a:r>
            <a:r>
              <a:rPr dirty="0" sz="120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200" spc="55" b="1">
                <a:solidFill>
                  <a:srgbClr val="C00000"/>
                </a:solidFill>
                <a:latin typeface="Calibri"/>
                <a:cs typeface="Calibri"/>
              </a:rPr>
              <a:t>PLAYGROUND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527558" y="7345171"/>
            <a:ext cx="3155315" cy="302260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L="12700" marR="5080">
              <a:lnSpc>
                <a:spcPct val="101699"/>
              </a:lnSpc>
              <a:spcBef>
                <a:spcPts val="80"/>
              </a:spcBef>
            </a:pPr>
            <a:r>
              <a:rPr dirty="0" sz="900" spc="10">
                <a:latin typeface="Calibri"/>
                <a:cs typeface="Calibri"/>
              </a:rPr>
              <a:t>Above:</a:t>
            </a:r>
            <a:r>
              <a:rPr dirty="0" sz="900" spc="15">
                <a:latin typeface="Calibri"/>
                <a:cs typeface="Calibri"/>
              </a:rPr>
              <a:t> </a:t>
            </a:r>
            <a:r>
              <a:rPr dirty="0" sz="900" spc="10">
                <a:latin typeface="Calibri"/>
                <a:cs typeface="Calibri"/>
              </a:rPr>
              <a:t>The</a:t>
            </a:r>
            <a:r>
              <a:rPr dirty="0" sz="900" spc="15">
                <a:latin typeface="Calibri"/>
                <a:cs typeface="Calibri"/>
              </a:rPr>
              <a:t> </a:t>
            </a:r>
            <a:r>
              <a:rPr dirty="0" sz="900" spc="10">
                <a:latin typeface="Calibri"/>
                <a:cs typeface="Calibri"/>
              </a:rPr>
              <a:t>water</a:t>
            </a:r>
            <a:r>
              <a:rPr dirty="0" sz="900" spc="15">
                <a:latin typeface="Calibri"/>
                <a:cs typeface="Calibri"/>
              </a:rPr>
              <a:t> </a:t>
            </a:r>
            <a:r>
              <a:rPr dirty="0" sz="900" spc="10">
                <a:latin typeface="Calibri"/>
                <a:cs typeface="Calibri"/>
              </a:rPr>
              <a:t>table</a:t>
            </a:r>
            <a:r>
              <a:rPr dirty="0" sz="900" spc="15">
                <a:latin typeface="Calibri"/>
                <a:cs typeface="Calibri"/>
              </a:rPr>
              <a:t> </a:t>
            </a:r>
            <a:r>
              <a:rPr dirty="0" sz="900" spc="10">
                <a:latin typeface="Calibri"/>
                <a:cs typeface="Calibri"/>
              </a:rPr>
              <a:t>and sand</a:t>
            </a:r>
            <a:r>
              <a:rPr dirty="0" sz="900" spc="20">
                <a:latin typeface="Calibri"/>
                <a:cs typeface="Calibri"/>
              </a:rPr>
              <a:t> </a:t>
            </a:r>
            <a:r>
              <a:rPr dirty="0" sz="900" spc="10">
                <a:latin typeface="Calibri"/>
                <a:cs typeface="Calibri"/>
              </a:rPr>
              <a:t>pit of The</a:t>
            </a:r>
            <a:r>
              <a:rPr dirty="0" sz="900" spc="15">
                <a:latin typeface="Calibri"/>
                <a:cs typeface="Calibri"/>
              </a:rPr>
              <a:t> </a:t>
            </a:r>
            <a:r>
              <a:rPr dirty="0" sz="900" spc="10">
                <a:latin typeface="Calibri"/>
                <a:cs typeface="Calibri"/>
              </a:rPr>
              <a:t>Ringtales </a:t>
            </a:r>
            <a:r>
              <a:rPr dirty="0" sz="900" spc="-10">
                <a:latin typeface="Calibri"/>
                <a:cs typeface="Calibri"/>
              </a:rPr>
              <a:t>Playground</a:t>
            </a:r>
            <a:r>
              <a:rPr dirty="0" sz="900" spc="50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Photo:</a:t>
            </a:r>
            <a:r>
              <a:rPr dirty="0" sz="900" spc="5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Timothy</a:t>
            </a:r>
            <a:r>
              <a:rPr dirty="0" sz="900" spc="45">
                <a:latin typeface="Calibri"/>
                <a:cs typeface="Calibri"/>
              </a:rPr>
              <a:t> </a:t>
            </a:r>
            <a:r>
              <a:rPr dirty="0" sz="900" spc="-10">
                <a:latin typeface="Calibri"/>
                <a:cs typeface="Calibri"/>
              </a:rPr>
              <a:t>Burgess.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3857497" y="8610777"/>
            <a:ext cx="2828925" cy="3441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6100"/>
              </a:lnSpc>
              <a:spcBef>
                <a:spcPts val="100"/>
              </a:spcBef>
            </a:pPr>
            <a:r>
              <a:rPr dirty="0" sz="900" spc="10">
                <a:latin typeface="Calibri"/>
                <a:cs typeface="Calibri"/>
              </a:rPr>
              <a:t>Above:</a:t>
            </a:r>
            <a:r>
              <a:rPr dirty="0" sz="900" spc="15">
                <a:latin typeface="Calibri"/>
                <a:cs typeface="Calibri"/>
              </a:rPr>
              <a:t> </a:t>
            </a:r>
            <a:r>
              <a:rPr dirty="0" sz="900" spc="10">
                <a:latin typeface="Calibri"/>
                <a:cs typeface="Calibri"/>
              </a:rPr>
              <a:t>The monkey</a:t>
            </a:r>
            <a:r>
              <a:rPr dirty="0" sz="900" spc="15">
                <a:latin typeface="Calibri"/>
                <a:cs typeface="Calibri"/>
              </a:rPr>
              <a:t> </a:t>
            </a:r>
            <a:r>
              <a:rPr dirty="0" sz="900" spc="10">
                <a:latin typeface="Calibri"/>
                <a:cs typeface="Calibri"/>
              </a:rPr>
              <a:t>bars part</a:t>
            </a:r>
            <a:r>
              <a:rPr dirty="0" sz="900">
                <a:latin typeface="Calibri"/>
                <a:cs typeface="Calibri"/>
              </a:rPr>
              <a:t> </a:t>
            </a:r>
            <a:r>
              <a:rPr dirty="0" sz="900" spc="10">
                <a:latin typeface="Calibri"/>
                <a:cs typeface="Calibri"/>
              </a:rPr>
              <a:t>of</a:t>
            </a:r>
            <a:r>
              <a:rPr dirty="0" sz="900" spc="20">
                <a:latin typeface="Calibri"/>
                <a:cs typeface="Calibri"/>
              </a:rPr>
              <a:t> </a:t>
            </a:r>
            <a:r>
              <a:rPr dirty="0" sz="900" spc="10">
                <a:latin typeface="Calibri"/>
                <a:cs typeface="Calibri"/>
              </a:rPr>
              <a:t>The</a:t>
            </a:r>
            <a:r>
              <a:rPr dirty="0" sz="900" spc="5">
                <a:latin typeface="Calibri"/>
                <a:cs typeface="Calibri"/>
              </a:rPr>
              <a:t> </a:t>
            </a:r>
            <a:r>
              <a:rPr dirty="0" sz="900" spc="10">
                <a:latin typeface="Calibri"/>
                <a:cs typeface="Calibri"/>
              </a:rPr>
              <a:t>Ringtales</a:t>
            </a:r>
            <a:r>
              <a:rPr dirty="0" sz="900" spc="20">
                <a:latin typeface="Calibri"/>
                <a:cs typeface="Calibri"/>
              </a:rPr>
              <a:t> </a:t>
            </a:r>
            <a:r>
              <a:rPr dirty="0" sz="900" spc="-10">
                <a:latin typeface="Calibri"/>
                <a:cs typeface="Calibri"/>
              </a:rPr>
              <a:t>Playground</a:t>
            </a:r>
            <a:r>
              <a:rPr dirty="0" sz="900" spc="50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Melbourne</a:t>
            </a:r>
            <a:r>
              <a:rPr dirty="0" sz="900" spc="4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Photo:</a:t>
            </a:r>
            <a:r>
              <a:rPr dirty="0" sz="900" spc="4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Timothy</a:t>
            </a:r>
            <a:r>
              <a:rPr dirty="0" sz="900" spc="40">
                <a:latin typeface="Calibri"/>
                <a:cs typeface="Calibri"/>
              </a:rPr>
              <a:t> </a:t>
            </a:r>
            <a:r>
              <a:rPr dirty="0" sz="900" spc="-10">
                <a:latin typeface="Calibri"/>
                <a:cs typeface="Calibri"/>
              </a:rPr>
              <a:t>Burgess.</a:t>
            </a:r>
            <a:endParaRPr sz="900">
              <a:latin typeface="Calibri"/>
              <a:cs typeface="Calibri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0385" y="4943093"/>
            <a:ext cx="3100056" cy="242163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70327" y="6355093"/>
            <a:ext cx="3202251" cy="2136773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497840" y="7972272"/>
            <a:ext cx="3082925" cy="1509395"/>
          </a:xfrm>
          <a:prstGeom prst="rect">
            <a:avLst/>
          </a:prstGeom>
          <a:solidFill>
            <a:srgbClr val="EBF7FC"/>
          </a:solidFill>
          <a:ln w="22225">
            <a:solidFill>
              <a:srgbClr val="C00000"/>
            </a:solidFill>
          </a:ln>
        </p:spPr>
        <p:txBody>
          <a:bodyPr wrap="square" lIns="0" tIns="47625" rIns="0" bIns="0" rtlCol="0" vert="horz">
            <a:spAutoFit/>
          </a:bodyPr>
          <a:lstStyle/>
          <a:p>
            <a:pPr marL="102235">
              <a:lnSpc>
                <a:spcPct val="100000"/>
              </a:lnSpc>
              <a:spcBef>
                <a:spcPts val="375"/>
              </a:spcBef>
            </a:pPr>
            <a:r>
              <a:rPr dirty="0" sz="1200" spc="30">
                <a:solidFill>
                  <a:srgbClr val="C00000"/>
                </a:solidFill>
                <a:latin typeface="Calibri"/>
                <a:cs typeface="Calibri"/>
              </a:rPr>
              <a:t>Fascinating</a:t>
            </a:r>
            <a:r>
              <a:rPr dirty="0" sz="1200" spc="12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200" spc="35">
                <a:solidFill>
                  <a:srgbClr val="C00000"/>
                </a:solidFill>
                <a:latin typeface="Calibri"/>
                <a:cs typeface="Calibri"/>
              </a:rPr>
              <a:t>Fact</a:t>
            </a:r>
            <a:endParaRPr sz="1200">
              <a:latin typeface="Calibri"/>
              <a:cs typeface="Calibri"/>
            </a:endParaRPr>
          </a:p>
          <a:p>
            <a:pPr marL="102235" marR="421005">
              <a:lnSpc>
                <a:spcPct val="101699"/>
              </a:lnSpc>
            </a:pP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Maribyrnong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River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is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also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known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as </a:t>
            </a:r>
            <a:r>
              <a:rPr dirty="0" sz="1200" spc="-10">
                <a:latin typeface="Calibri"/>
                <a:cs typeface="Calibri"/>
              </a:rPr>
              <a:t>Mirring-</a:t>
            </a:r>
            <a:r>
              <a:rPr dirty="0" sz="1200">
                <a:latin typeface="Calibri"/>
                <a:cs typeface="Calibri"/>
              </a:rPr>
              <a:t>gnay-nong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Woi-</a:t>
            </a:r>
            <a:r>
              <a:rPr dirty="0" sz="1200" spc="-10">
                <a:latin typeface="Calibri"/>
                <a:cs typeface="Calibri"/>
              </a:rPr>
              <a:t>wurrung </a:t>
            </a:r>
            <a:r>
              <a:rPr dirty="0" sz="1200" spc="10">
                <a:latin typeface="Calibri"/>
                <a:cs typeface="Calibri"/>
              </a:rPr>
              <a:t>language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of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the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Wurundjeri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people.</a:t>
            </a:r>
            <a:endParaRPr sz="1200">
              <a:latin typeface="Calibri"/>
              <a:cs typeface="Calibri"/>
            </a:endParaRPr>
          </a:p>
          <a:p>
            <a:pPr marL="102235" marR="221615">
              <a:lnSpc>
                <a:spcPct val="101699"/>
              </a:lnSpc>
            </a:pPr>
            <a:r>
              <a:rPr dirty="0" sz="1200" spc="90">
                <a:latin typeface="Calibri"/>
                <a:cs typeface="Calibri"/>
              </a:rPr>
              <a:t>Can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you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fill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letters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find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out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what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it </a:t>
            </a:r>
            <a:r>
              <a:rPr dirty="0" sz="1200" spc="40">
                <a:latin typeface="Calibri"/>
                <a:cs typeface="Calibri"/>
              </a:rPr>
              <a:t>means?</a:t>
            </a:r>
            <a:endParaRPr sz="1200">
              <a:latin typeface="Calibri"/>
              <a:cs typeface="Calibri"/>
            </a:endParaRPr>
          </a:p>
          <a:p>
            <a:pPr marL="102235">
              <a:lnSpc>
                <a:spcPct val="100000"/>
              </a:lnSpc>
              <a:spcBef>
                <a:spcPts val="30"/>
              </a:spcBef>
            </a:pPr>
            <a:r>
              <a:rPr dirty="0" sz="1200">
                <a:solidFill>
                  <a:srgbClr val="C00000"/>
                </a:solidFill>
                <a:latin typeface="Calibri"/>
                <a:cs typeface="Calibri"/>
              </a:rPr>
              <a:t>‘I</a:t>
            </a:r>
            <a:r>
              <a:rPr dirty="0" sz="1200" spc="-2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200" spc="65">
                <a:solidFill>
                  <a:srgbClr val="C00000"/>
                </a:solidFill>
                <a:latin typeface="Calibri"/>
                <a:cs typeface="Calibri"/>
              </a:rPr>
              <a:t>can</a:t>
            </a:r>
            <a:r>
              <a:rPr dirty="0" sz="1200" spc="-2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C00000"/>
                </a:solidFill>
                <a:latin typeface="Calibri"/>
                <a:cs typeface="Calibri"/>
              </a:rPr>
              <a:t>hear</a:t>
            </a:r>
            <a:r>
              <a:rPr dirty="0" sz="1200" spc="-1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200" spc="55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dirty="0" sz="1200" spc="-2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200" spc="7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dirty="0" sz="1200" spc="-1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200" spc="-55">
                <a:solidFill>
                  <a:srgbClr val="C00000"/>
                </a:solidFill>
                <a:latin typeface="Calibri"/>
                <a:cs typeface="Calibri"/>
              </a:rPr>
              <a:t>_</a:t>
            </a:r>
            <a:r>
              <a:rPr dirty="0" sz="1200" spc="-2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200" spc="-55">
                <a:solidFill>
                  <a:srgbClr val="C00000"/>
                </a:solidFill>
                <a:latin typeface="Calibri"/>
                <a:cs typeface="Calibri"/>
              </a:rPr>
              <a:t>_</a:t>
            </a:r>
            <a:r>
              <a:rPr dirty="0" sz="1200" spc="-1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200" spc="-45">
                <a:solidFill>
                  <a:srgbClr val="C00000"/>
                </a:solidFill>
                <a:latin typeface="Calibri"/>
                <a:cs typeface="Calibri"/>
              </a:rPr>
              <a:t>_t</a:t>
            </a:r>
            <a:r>
              <a:rPr dirty="0" sz="1200" spc="-2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C00000"/>
                </a:solidFill>
                <a:latin typeface="Calibri"/>
                <a:cs typeface="Calibri"/>
              </a:rPr>
              <a:t>_l</a:t>
            </a:r>
            <a:r>
              <a:rPr dirty="0" sz="1200" spc="-2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200" spc="-55">
                <a:solidFill>
                  <a:srgbClr val="C00000"/>
                </a:solidFill>
                <a:latin typeface="Calibri"/>
                <a:cs typeface="Calibri"/>
              </a:rPr>
              <a:t>_</a:t>
            </a:r>
            <a:r>
              <a:rPr dirty="0" sz="1200" spc="-1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200" spc="45">
                <a:solidFill>
                  <a:srgbClr val="C00000"/>
                </a:solidFill>
                <a:latin typeface="Calibri"/>
                <a:cs typeface="Calibri"/>
              </a:rPr>
              <a:t>Possum’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552450">
              <a:lnSpc>
                <a:spcPts val="1425"/>
              </a:lnSpc>
            </a:pPr>
            <a:r>
              <a:rPr dirty="0"/>
              <a:t>Page</a:t>
            </a:r>
            <a:r>
              <a:rPr dirty="0" spc="-15"/>
              <a:t> </a:t>
            </a: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8" name="object 8" descr=""/>
          <p:cNvSpPr txBox="1"/>
          <p:nvPr/>
        </p:nvSpPr>
        <p:spPr>
          <a:xfrm>
            <a:off x="4876800" y="1128001"/>
            <a:ext cx="2135505" cy="3573779"/>
          </a:xfrm>
          <a:prstGeom prst="rect">
            <a:avLst/>
          </a:prstGeom>
          <a:solidFill>
            <a:srgbClr val="EBF7FC"/>
          </a:solidFill>
          <a:ln w="19050">
            <a:solidFill>
              <a:srgbClr val="C00000"/>
            </a:solidFill>
          </a:ln>
        </p:spPr>
        <p:txBody>
          <a:bodyPr wrap="square" lIns="0" tIns="121285" rIns="0" bIns="0" rtlCol="0" vert="horz">
            <a:spAutoFit/>
          </a:bodyPr>
          <a:lstStyle/>
          <a:p>
            <a:pPr marL="100330">
              <a:lnSpc>
                <a:spcPct val="100000"/>
              </a:lnSpc>
              <a:spcBef>
                <a:spcPts val="955"/>
              </a:spcBef>
            </a:pPr>
            <a:r>
              <a:rPr dirty="0" sz="1200" spc="45">
                <a:solidFill>
                  <a:srgbClr val="C00000"/>
                </a:solidFill>
                <a:latin typeface="Calibri"/>
                <a:cs typeface="Calibri"/>
              </a:rPr>
              <a:t>WONDER</a:t>
            </a:r>
            <a:endParaRPr sz="1200">
              <a:latin typeface="Calibri"/>
              <a:cs typeface="Calibri"/>
            </a:endParaRPr>
          </a:p>
          <a:p>
            <a:pPr marL="328930" marR="156845" indent="-228600">
              <a:lnSpc>
                <a:spcPct val="117000"/>
              </a:lnSpc>
              <a:spcBef>
                <a:spcPts val="1085"/>
              </a:spcBef>
              <a:buFont typeface="Symbol"/>
              <a:buChar char=""/>
              <a:tabLst>
                <a:tab pos="328930" algn="l"/>
              </a:tabLst>
            </a:pPr>
            <a:r>
              <a:rPr dirty="0" sz="1200">
                <a:latin typeface="Calibri"/>
                <a:cs typeface="Calibri"/>
              </a:rPr>
              <a:t>Why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do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you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think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the </a:t>
            </a:r>
            <a:r>
              <a:rPr dirty="0" sz="1200" spc="20">
                <a:latin typeface="Calibri"/>
                <a:cs typeface="Calibri"/>
              </a:rPr>
              <a:t>designers</a:t>
            </a:r>
            <a:r>
              <a:rPr dirty="0" sz="1200" spc="55">
                <a:latin typeface="Calibri"/>
                <a:cs typeface="Calibri"/>
              </a:rPr>
              <a:t> chose </a:t>
            </a:r>
            <a:r>
              <a:rPr dirty="0" sz="1200" spc="-20">
                <a:latin typeface="Calibri"/>
                <a:cs typeface="Calibri"/>
              </a:rPr>
              <a:t>these </a:t>
            </a:r>
            <a:r>
              <a:rPr dirty="0" sz="1200" spc="10">
                <a:latin typeface="Calibri"/>
                <a:cs typeface="Calibri"/>
              </a:rPr>
              <a:t>colours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for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the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water </a:t>
            </a:r>
            <a:r>
              <a:rPr dirty="0" sz="1200">
                <a:latin typeface="Calibri"/>
                <a:cs typeface="Calibri"/>
              </a:rPr>
              <a:t>table?</a:t>
            </a:r>
            <a:r>
              <a:rPr dirty="0" sz="1200" spc="90">
                <a:latin typeface="Calibri"/>
                <a:cs typeface="Calibri"/>
              </a:rPr>
              <a:t> Can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these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colours </a:t>
            </a:r>
            <a:r>
              <a:rPr dirty="0" sz="1200">
                <a:latin typeface="Calibri"/>
                <a:cs typeface="Calibri"/>
              </a:rPr>
              <a:t>be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seen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nature?</a:t>
            </a:r>
            <a:endParaRPr sz="1200">
              <a:latin typeface="Calibri"/>
              <a:cs typeface="Calibri"/>
            </a:endParaRPr>
          </a:p>
          <a:p>
            <a:pPr marL="328930" marR="38100" indent="-228600">
              <a:lnSpc>
                <a:spcPct val="117000"/>
              </a:lnSpc>
              <a:spcBef>
                <a:spcPts val="75"/>
              </a:spcBef>
              <a:buClr>
                <a:srgbClr val="000000"/>
              </a:buClr>
              <a:buFont typeface="Symbol"/>
              <a:buChar char=""/>
              <a:tabLst>
                <a:tab pos="328930" algn="l"/>
              </a:tabLst>
            </a:pPr>
            <a:r>
              <a:rPr dirty="0" sz="1200">
                <a:solidFill>
                  <a:srgbClr val="171717"/>
                </a:solidFill>
                <a:latin typeface="Calibri"/>
                <a:cs typeface="Calibri"/>
              </a:rPr>
              <a:t>If</a:t>
            </a:r>
            <a:r>
              <a:rPr dirty="0" sz="1200" spc="85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171717"/>
                </a:solidFill>
                <a:latin typeface="Calibri"/>
                <a:cs typeface="Calibri"/>
              </a:rPr>
              <a:t>you</a:t>
            </a:r>
            <a:r>
              <a:rPr dirty="0" sz="1200" spc="95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171717"/>
                </a:solidFill>
                <a:latin typeface="Calibri"/>
                <a:cs typeface="Calibri"/>
              </a:rPr>
              <a:t>could</a:t>
            </a:r>
            <a:r>
              <a:rPr dirty="0" sz="1200" spc="9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171717"/>
                </a:solidFill>
                <a:latin typeface="Calibri"/>
                <a:cs typeface="Calibri"/>
              </a:rPr>
              <a:t>make</a:t>
            </a:r>
            <a:r>
              <a:rPr dirty="0" sz="1200" spc="85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dirty="0" sz="1200" spc="5">
                <a:solidFill>
                  <a:srgbClr val="171717"/>
                </a:solidFill>
                <a:latin typeface="Calibri"/>
                <a:cs typeface="Calibri"/>
              </a:rPr>
              <a:t>a </a:t>
            </a:r>
            <a:r>
              <a:rPr dirty="0" sz="1200" spc="10">
                <a:solidFill>
                  <a:srgbClr val="171717"/>
                </a:solidFill>
                <a:latin typeface="Calibri"/>
                <a:cs typeface="Calibri"/>
              </a:rPr>
              <a:t>playground</a:t>
            </a:r>
            <a:r>
              <a:rPr dirty="0" sz="1200" spc="75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dirty="0" sz="1200" spc="10">
                <a:solidFill>
                  <a:srgbClr val="171717"/>
                </a:solidFill>
                <a:latin typeface="Calibri"/>
                <a:cs typeface="Calibri"/>
              </a:rPr>
              <a:t>that</a:t>
            </a:r>
            <a:r>
              <a:rPr dirty="0" sz="1200" spc="65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dirty="0" sz="1200" spc="10">
                <a:solidFill>
                  <a:srgbClr val="171717"/>
                </a:solidFill>
                <a:latin typeface="Calibri"/>
                <a:cs typeface="Calibri"/>
              </a:rPr>
              <a:t>had</a:t>
            </a:r>
            <a:r>
              <a:rPr dirty="0" sz="1200" spc="65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171717"/>
                </a:solidFill>
                <a:latin typeface="Calibri"/>
                <a:cs typeface="Calibri"/>
              </a:rPr>
              <a:t>water, </a:t>
            </a:r>
            <a:r>
              <a:rPr dirty="0" sz="1200" spc="55">
                <a:solidFill>
                  <a:srgbClr val="171717"/>
                </a:solidFill>
                <a:latin typeface="Calibri"/>
                <a:cs typeface="Calibri"/>
              </a:rPr>
              <a:t>sand</a:t>
            </a:r>
            <a:r>
              <a:rPr dirty="0" sz="1200" spc="75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171717"/>
                </a:solidFill>
                <a:latin typeface="Calibri"/>
                <a:cs typeface="Calibri"/>
              </a:rPr>
              <a:t>and</a:t>
            </a:r>
            <a:r>
              <a:rPr dirty="0" sz="1200" spc="75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171717"/>
                </a:solidFill>
                <a:latin typeface="Calibri"/>
                <a:cs typeface="Calibri"/>
              </a:rPr>
              <a:t>monkey</a:t>
            </a:r>
            <a:r>
              <a:rPr dirty="0" sz="1200" spc="75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dirty="0" sz="1200" spc="-20">
                <a:solidFill>
                  <a:srgbClr val="171717"/>
                </a:solidFill>
                <a:latin typeface="Calibri"/>
                <a:cs typeface="Calibri"/>
              </a:rPr>
              <a:t>bars</a:t>
            </a:r>
            <a:r>
              <a:rPr dirty="0" sz="1200" spc="50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171717"/>
                </a:solidFill>
                <a:latin typeface="Calibri"/>
                <a:cs typeface="Calibri"/>
              </a:rPr>
              <a:t>what</a:t>
            </a:r>
            <a:r>
              <a:rPr dirty="0" sz="1200" spc="4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171717"/>
                </a:solidFill>
                <a:latin typeface="Calibri"/>
                <a:cs typeface="Calibri"/>
              </a:rPr>
              <a:t>would</a:t>
            </a:r>
            <a:r>
              <a:rPr dirty="0" sz="1200" spc="4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171717"/>
                </a:solidFill>
                <a:latin typeface="Calibri"/>
                <a:cs typeface="Calibri"/>
              </a:rPr>
              <a:t>it</a:t>
            </a:r>
            <a:r>
              <a:rPr dirty="0" sz="1200" spc="45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171717"/>
                </a:solidFill>
                <a:latin typeface="Calibri"/>
                <a:cs typeface="Calibri"/>
              </a:rPr>
              <a:t>look</a:t>
            </a:r>
            <a:r>
              <a:rPr dirty="0" sz="1200" spc="35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dirty="0" sz="1200" spc="-20">
                <a:solidFill>
                  <a:srgbClr val="171717"/>
                </a:solidFill>
                <a:latin typeface="Calibri"/>
                <a:cs typeface="Calibri"/>
              </a:rPr>
              <a:t>like? </a:t>
            </a:r>
            <a:r>
              <a:rPr dirty="0" sz="1200">
                <a:solidFill>
                  <a:srgbClr val="171717"/>
                </a:solidFill>
                <a:latin typeface="Calibri"/>
                <a:cs typeface="Calibri"/>
              </a:rPr>
              <a:t>Draw</a:t>
            </a:r>
            <a:r>
              <a:rPr dirty="0" sz="1200" spc="5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dirty="0" sz="1200" spc="55">
                <a:solidFill>
                  <a:srgbClr val="171717"/>
                </a:solidFill>
                <a:latin typeface="Calibri"/>
                <a:cs typeface="Calibri"/>
              </a:rPr>
              <a:t>a</a:t>
            </a:r>
            <a:r>
              <a:rPr dirty="0" sz="1200" spc="5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C00000"/>
                </a:solidFill>
                <a:latin typeface="Calibri"/>
                <a:cs typeface="Calibri"/>
              </a:rPr>
              <a:t>blueprint</a:t>
            </a:r>
            <a:r>
              <a:rPr dirty="0" sz="1200" spc="6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171717"/>
                </a:solidFill>
                <a:latin typeface="Calibri"/>
                <a:cs typeface="Calibri"/>
              </a:rPr>
              <a:t>of</a:t>
            </a:r>
            <a:r>
              <a:rPr dirty="0" sz="1200" spc="5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dirty="0" sz="1200" spc="-20">
                <a:solidFill>
                  <a:srgbClr val="171717"/>
                </a:solidFill>
                <a:latin typeface="Calibri"/>
                <a:cs typeface="Calibri"/>
              </a:rPr>
              <a:t>your </a:t>
            </a:r>
            <a:r>
              <a:rPr dirty="0" sz="1200" spc="10">
                <a:solidFill>
                  <a:srgbClr val="171717"/>
                </a:solidFill>
                <a:latin typeface="Calibri"/>
                <a:cs typeface="Calibri"/>
              </a:rPr>
              <a:t>design,</a:t>
            </a:r>
            <a:r>
              <a:rPr dirty="0" sz="1200" spc="8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dirty="0" sz="1200" spc="10">
                <a:solidFill>
                  <a:srgbClr val="171717"/>
                </a:solidFill>
                <a:latin typeface="Calibri"/>
                <a:cs typeface="Calibri"/>
              </a:rPr>
              <a:t>label</a:t>
            </a:r>
            <a:r>
              <a:rPr dirty="0" sz="1200" spc="8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dirty="0" sz="1200" spc="10">
                <a:solidFill>
                  <a:srgbClr val="171717"/>
                </a:solidFill>
                <a:latin typeface="Calibri"/>
                <a:cs typeface="Calibri"/>
              </a:rPr>
              <a:t>your</a:t>
            </a:r>
            <a:r>
              <a:rPr dirty="0" sz="1200" spc="85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171717"/>
                </a:solidFill>
                <a:latin typeface="Calibri"/>
                <a:cs typeface="Calibri"/>
              </a:rPr>
              <a:t>diagram </a:t>
            </a:r>
            <a:r>
              <a:rPr dirty="0" sz="1200">
                <a:solidFill>
                  <a:srgbClr val="171717"/>
                </a:solidFill>
                <a:latin typeface="Calibri"/>
                <a:cs typeface="Calibri"/>
              </a:rPr>
              <a:t>and</a:t>
            </a:r>
            <a:r>
              <a:rPr dirty="0" sz="1200" spc="6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171717"/>
                </a:solidFill>
                <a:latin typeface="Calibri"/>
                <a:cs typeface="Calibri"/>
              </a:rPr>
              <a:t>explain</a:t>
            </a:r>
            <a:r>
              <a:rPr dirty="0" sz="1200" spc="75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171717"/>
                </a:solidFill>
                <a:latin typeface="Calibri"/>
                <a:cs typeface="Calibri"/>
              </a:rPr>
              <a:t>what</a:t>
            </a:r>
            <a:r>
              <a:rPr dirty="0" sz="1200" spc="7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171717"/>
                </a:solidFill>
                <a:latin typeface="Calibri"/>
                <a:cs typeface="Calibri"/>
              </a:rPr>
              <a:t>it</a:t>
            </a:r>
            <a:r>
              <a:rPr dirty="0" sz="1200" spc="75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dirty="0" sz="1200" spc="-20">
                <a:solidFill>
                  <a:srgbClr val="171717"/>
                </a:solidFill>
                <a:latin typeface="Calibri"/>
                <a:cs typeface="Calibri"/>
              </a:rPr>
              <a:t>would </a:t>
            </a:r>
            <a:r>
              <a:rPr dirty="0" sz="1200">
                <a:solidFill>
                  <a:srgbClr val="171717"/>
                </a:solidFill>
                <a:latin typeface="Calibri"/>
                <a:cs typeface="Calibri"/>
              </a:rPr>
              <a:t>be</a:t>
            </a:r>
            <a:r>
              <a:rPr dirty="0" sz="1200" spc="6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171717"/>
                </a:solidFill>
                <a:latin typeface="Calibri"/>
                <a:cs typeface="Calibri"/>
              </a:rPr>
              <a:t>made</a:t>
            </a:r>
            <a:r>
              <a:rPr dirty="0" sz="1200" spc="65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171717"/>
                </a:solidFill>
                <a:latin typeface="Calibri"/>
                <a:cs typeface="Calibri"/>
              </a:rPr>
              <a:t>from</a:t>
            </a:r>
            <a:r>
              <a:rPr dirty="0" sz="1200" spc="7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171717"/>
                </a:solidFill>
                <a:latin typeface="Calibri"/>
                <a:cs typeface="Calibri"/>
              </a:rPr>
              <a:t>and</a:t>
            </a:r>
            <a:r>
              <a:rPr dirty="0" sz="1200" spc="65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171717"/>
                </a:solidFill>
                <a:latin typeface="Calibri"/>
                <a:cs typeface="Calibri"/>
              </a:rPr>
              <a:t>how</a:t>
            </a:r>
            <a:r>
              <a:rPr dirty="0" sz="1200" spc="65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dirty="0" sz="1200" spc="-25">
                <a:solidFill>
                  <a:srgbClr val="171717"/>
                </a:solidFill>
                <a:latin typeface="Calibri"/>
                <a:cs typeface="Calibri"/>
              </a:rPr>
              <a:t>it </a:t>
            </a:r>
            <a:r>
              <a:rPr dirty="0" sz="1200" spc="50">
                <a:solidFill>
                  <a:srgbClr val="171717"/>
                </a:solidFill>
                <a:latin typeface="Calibri"/>
                <a:cs typeface="Calibri"/>
              </a:rPr>
              <a:t>could</a:t>
            </a:r>
            <a:r>
              <a:rPr dirty="0" sz="1200" spc="5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171717"/>
                </a:solidFill>
                <a:latin typeface="Calibri"/>
                <a:cs typeface="Calibri"/>
              </a:rPr>
              <a:t>be</a:t>
            </a:r>
            <a:r>
              <a:rPr dirty="0" sz="1200" spc="1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171717"/>
                </a:solidFill>
                <a:latin typeface="Calibri"/>
                <a:cs typeface="Calibri"/>
              </a:rPr>
              <a:t>used.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541019" y="1135621"/>
            <a:ext cx="2019300" cy="3503929"/>
          </a:xfrm>
          <a:prstGeom prst="rect">
            <a:avLst/>
          </a:prstGeom>
          <a:solidFill>
            <a:srgbClr val="EBF7FC"/>
          </a:solidFill>
          <a:ln w="22225">
            <a:solidFill>
              <a:srgbClr val="C00000"/>
            </a:solidFill>
          </a:ln>
        </p:spPr>
        <p:txBody>
          <a:bodyPr wrap="square" lIns="0" tIns="123189" rIns="0" bIns="0" rtlCol="0" vert="horz">
            <a:spAutoFit/>
          </a:bodyPr>
          <a:lstStyle/>
          <a:p>
            <a:pPr marL="101600">
              <a:lnSpc>
                <a:spcPct val="100000"/>
              </a:lnSpc>
              <a:spcBef>
                <a:spcPts val="969"/>
              </a:spcBef>
            </a:pPr>
            <a:r>
              <a:rPr dirty="0" sz="1200" spc="60">
                <a:solidFill>
                  <a:srgbClr val="A02812"/>
                </a:solidFill>
                <a:latin typeface="Calibri"/>
                <a:cs typeface="Calibri"/>
              </a:rPr>
              <a:t>SEE</a:t>
            </a:r>
            <a:endParaRPr sz="1200">
              <a:latin typeface="Calibri"/>
              <a:cs typeface="Calibri"/>
            </a:endParaRPr>
          </a:p>
          <a:p>
            <a:pPr marL="420370" marR="103505" indent="-228600">
              <a:lnSpc>
                <a:spcPct val="116900"/>
              </a:lnSpc>
              <a:spcBef>
                <a:spcPts val="1080"/>
              </a:spcBef>
              <a:buFont typeface="Symbol"/>
              <a:buChar char=""/>
              <a:tabLst>
                <a:tab pos="420370" algn="l"/>
              </a:tabLst>
            </a:pPr>
            <a:r>
              <a:rPr dirty="0" sz="1200">
                <a:latin typeface="Calibri"/>
                <a:cs typeface="Calibri"/>
              </a:rPr>
              <a:t>Write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a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list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the </a:t>
            </a:r>
            <a:r>
              <a:rPr dirty="0" sz="1200" spc="55">
                <a:latin typeface="Calibri"/>
                <a:cs typeface="Calibri"/>
              </a:rPr>
              <a:t>shapes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you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 spc="65">
                <a:latin typeface="Calibri"/>
                <a:cs typeface="Calibri"/>
              </a:rPr>
              <a:t>can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see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on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water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table?</a:t>
            </a:r>
            <a:endParaRPr sz="1200">
              <a:latin typeface="Calibri"/>
              <a:cs typeface="Calibri"/>
            </a:endParaRPr>
          </a:p>
          <a:p>
            <a:pPr marL="420370" marR="224154" indent="-228600">
              <a:lnSpc>
                <a:spcPct val="117000"/>
              </a:lnSpc>
              <a:spcBef>
                <a:spcPts val="80"/>
              </a:spcBef>
              <a:buFont typeface="Symbol"/>
              <a:buChar char=""/>
              <a:tabLst>
                <a:tab pos="420370" algn="l"/>
              </a:tabLst>
            </a:pPr>
            <a:r>
              <a:rPr dirty="0" sz="1200" spc="45">
                <a:latin typeface="Calibri"/>
                <a:cs typeface="Calibri"/>
              </a:rPr>
              <a:t>Describe</a:t>
            </a:r>
            <a:r>
              <a:rPr dirty="0" sz="1200">
                <a:latin typeface="Calibri"/>
                <a:cs typeface="Calibri"/>
              </a:rPr>
              <a:t> how </a:t>
            </a:r>
            <a:r>
              <a:rPr dirty="0" sz="1200" spc="-25">
                <a:latin typeface="Calibri"/>
                <a:cs typeface="Calibri"/>
              </a:rPr>
              <a:t>the </a:t>
            </a:r>
            <a:r>
              <a:rPr dirty="0" sz="1200" spc="55">
                <a:latin typeface="Calibri"/>
                <a:cs typeface="Calibri"/>
              </a:rPr>
              <a:t>shapes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are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similar</a:t>
            </a:r>
            <a:r>
              <a:rPr dirty="0" sz="1200" spc="90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to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natural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forms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of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river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the </a:t>
            </a:r>
            <a:r>
              <a:rPr dirty="0" sz="1200" spc="-10">
                <a:latin typeface="Calibri"/>
                <a:cs typeface="Calibri"/>
              </a:rPr>
              <a:t>mountains?</a:t>
            </a:r>
            <a:endParaRPr sz="1200">
              <a:latin typeface="Calibri"/>
              <a:cs typeface="Calibri"/>
            </a:endParaRPr>
          </a:p>
          <a:p>
            <a:pPr marL="420370" marR="151765" indent="-228600">
              <a:lnSpc>
                <a:spcPct val="117200"/>
              </a:lnSpc>
              <a:spcBef>
                <a:spcPts val="75"/>
              </a:spcBef>
              <a:buFont typeface="Symbol"/>
              <a:buChar char=""/>
              <a:tabLst>
                <a:tab pos="420370" algn="l"/>
              </a:tabLst>
            </a:pPr>
            <a:r>
              <a:rPr dirty="0" sz="1200">
                <a:latin typeface="Calibri"/>
                <a:cs typeface="Calibri"/>
              </a:rPr>
              <a:t>Why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is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design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of </a:t>
            </a:r>
            <a:r>
              <a:rPr dirty="0" sz="1200" spc="10">
                <a:latin typeface="Calibri"/>
                <a:cs typeface="Calibri"/>
              </a:rPr>
              <a:t>this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playground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fun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to </a:t>
            </a:r>
            <a:r>
              <a:rPr dirty="0" sz="1200">
                <a:latin typeface="Calibri"/>
                <a:cs typeface="Calibri"/>
              </a:rPr>
              <a:t>play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on?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 spc="70">
                <a:latin typeface="Calibri"/>
                <a:cs typeface="Calibri"/>
              </a:rPr>
              <a:t>OR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What </a:t>
            </a:r>
            <a:r>
              <a:rPr dirty="0" sz="1200">
                <a:latin typeface="Calibri"/>
                <a:cs typeface="Calibri"/>
              </a:rPr>
              <a:t>does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design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teach </a:t>
            </a:r>
            <a:r>
              <a:rPr dirty="0" sz="1200" spc="70">
                <a:latin typeface="Calibri"/>
                <a:cs typeface="Calibri"/>
              </a:rPr>
              <a:t>us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-25">
                <a:latin typeface="Calibri"/>
                <a:cs typeface="Calibri"/>
              </a:rPr>
              <a:t> do?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2681604" y="1134351"/>
            <a:ext cx="1995170" cy="3362325"/>
          </a:xfrm>
          <a:prstGeom prst="rect">
            <a:avLst/>
          </a:prstGeom>
          <a:solidFill>
            <a:srgbClr val="EBF7FC"/>
          </a:solidFill>
          <a:ln w="22225">
            <a:solidFill>
              <a:srgbClr val="C00000"/>
            </a:solidFill>
          </a:ln>
        </p:spPr>
        <p:txBody>
          <a:bodyPr wrap="square" lIns="0" tIns="123825" rIns="0" bIns="0" rtlCol="0" vert="horz">
            <a:spAutoFit/>
          </a:bodyPr>
          <a:lstStyle/>
          <a:p>
            <a:pPr marL="101600">
              <a:lnSpc>
                <a:spcPct val="100000"/>
              </a:lnSpc>
              <a:spcBef>
                <a:spcPts val="975"/>
              </a:spcBef>
            </a:pPr>
            <a:r>
              <a:rPr dirty="0" sz="1200" spc="-10">
                <a:solidFill>
                  <a:srgbClr val="A02812"/>
                </a:solidFill>
                <a:latin typeface="Calibri"/>
                <a:cs typeface="Calibri"/>
              </a:rPr>
              <a:t>THINK</a:t>
            </a:r>
            <a:endParaRPr sz="1200">
              <a:latin typeface="Calibri"/>
              <a:cs typeface="Calibri"/>
            </a:endParaRPr>
          </a:p>
          <a:p>
            <a:pPr marL="420370" marR="240029" indent="-228600">
              <a:lnSpc>
                <a:spcPct val="116900"/>
              </a:lnSpc>
              <a:spcBef>
                <a:spcPts val="1075"/>
              </a:spcBef>
              <a:buFont typeface="Symbol"/>
              <a:buChar char=""/>
              <a:tabLst>
                <a:tab pos="420370" algn="l"/>
              </a:tabLst>
            </a:pPr>
            <a:r>
              <a:rPr dirty="0" sz="1200">
                <a:latin typeface="Calibri"/>
                <a:cs typeface="Calibri"/>
              </a:rPr>
              <a:t>How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 spc="60">
                <a:latin typeface="Calibri"/>
                <a:cs typeface="Calibri"/>
              </a:rPr>
              <a:t>has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water </a:t>
            </a:r>
            <a:r>
              <a:rPr dirty="0" sz="1200">
                <a:latin typeface="Calibri"/>
                <a:cs typeface="Calibri"/>
              </a:rPr>
              <a:t>table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been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designed </a:t>
            </a:r>
            <a:r>
              <a:rPr dirty="0" sz="1200" spc="55">
                <a:latin typeface="Calibri"/>
                <a:cs typeface="Calibri"/>
              </a:rPr>
              <a:t>so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 water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flows </a:t>
            </a:r>
            <a:r>
              <a:rPr dirty="0" sz="1200">
                <a:latin typeface="Calibri"/>
                <a:cs typeface="Calibri"/>
              </a:rPr>
              <a:t>down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it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easily?</a:t>
            </a:r>
            <a:endParaRPr sz="1200">
              <a:latin typeface="Calibri"/>
              <a:cs typeface="Calibri"/>
            </a:endParaRPr>
          </a:p>
          <a:p>
            <a:pPr algn="just" marL="420370" marR="52705" indent="-228600">
              <a:lnSpc>
                <a:spcPct val="117100"/>
              </a:lnSpc>
              <a:spcBef>
                <a:spcPts val="75"/>
              </a:spcBef>
              <a:buFont typeface="Symbol"/>
              <a:buChar char=""/>
              <a:tabLst>
                <a:tab pos="420370" algn="l"/>
              </a:tabLst>
            </a:pPr>
            <a:r>
              <a:rPr dirty="0" sz="1200" spc="10">
                <a:latin typeface="Calibri"/>
                <a:cs typeface="Calibri"/>
              </a:rPr>
              <a:t>What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materials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do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you </a:t>
            </a:r>
            <a:r>
              <a:rPr dirty="0" sz="1200" spc="10">
                <a:latin typeface="Calibri"/>
                <a:cs typeface="Calibri"/>
              </a:rPr>
              <a:t>think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this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playground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 spc="30">
                <a:latin typeface="Calibri"/>
                <a:cs typeface="Calibri"/>
              </a:rPr>
              <a:t>is </a:t>
            </a:r>
            <a:r>
              <a:rPr dirty="0" sz="1200">
                <a:latin typeface="Calibri"/>
                <a:cs typeface="Calibri"/>
              </a:rPr>
              <a:t>made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from?</a:t>
            </a:r>
            <a:endParaRPr sz="1200">
              <a:latin typeface="Calibri"/>
              <a:cs typeface="Calibri"/>
            </a:endParaRPr>
          </a:p>
          <a:p>
            <a:pPr marL="420370" marR="104775" indent="-228600">
              <a:lnSpc>
                <a:spcPct val="117100"/>
              </a:lnSpc>
              <a:spcBef>
                <a:spcPts val="80"/>
              </a:spcBef>
              <a:buFont typeface="Symbol"/>
              <a:buChar char=""/>
              <a:tabLst>
                <a:tab pos="420370" algn="l"/>
              </a:tabLst>
            </a:pPr>
            <a:r>
              <a:rPr dirty="0" sz="1200">
                <a:latin typeface="Calibri"/>
                <a:cs typeface="Calibri"/>
              </a:rPr>
              <a:t>Why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do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you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think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the </a:t>
            </a:r>
            <a:r>
              <a:rPr dirty="0" sz="1200" spc="10">
                <a:latin typeface="Calibri"/>
                <a:cs typeface="Calibri"/>
              </a:rPr>
              <a:t>designers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called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it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The </a:t>
            </a:r>
            <a:r>
              <a:rPr dirty="0" sz="1200" spc="10">
                <a:latin typeface="Calibri"/>
                <a:cs typeface="Calibri"/>
              </a:rPr>
              <a:t>Ringtales</a:t>
            </a:r>
            <a:r>
              <a:rPr dirty="0" sz="1200" spc="19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Playground?</a:t>
            </a:r>
            <a:endParaRPr sz="1200">
              <a:latin typeface="Calibri"/>
              <a:cs typeface="Calibri"/>
            </a:endParaRPr>
          </a:p>
          <a:p>
            <a:pPr marL="101600" marR="62865">
              <a:lnSpc>
                <a:spcPct val="101699"/>
              </a:lnSpc>
              <a:spcBef>
                <a:spcPts val="1215"/>
              </a:spcBef>
            </a:pPr>
            <a:r>
              <a:rPr dirty="0" sz="1200">
                <a:latin typeface="Calibri"/>
                <a:cs typeface="Calibri"/>
              </a:rPr>
              <a:t>Take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a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guess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see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the </a:t>
            </a:r>
            <a:r>
              <a:rPr dirty="0" sz="1200" spc="30">
                <a:latin typeface="Calibri"/>
                <a:cs typeface="Calibri"/>
              </a:rPr>
              <a:t>Fascinating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Fact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below </a:t>
            </a:r>
            <a:r>
              <a:rPr dirty="0" sz="1200" spc="-20">
                <a:latin typeface="Calibri"/>
                <a:cs typeface="Calibri"/>
              </a:rPr>
              <a:t>with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answer!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27558" y="839977"/>
            <a:ext cx="280860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65" b="1">
                <a:solidFill>
                  <a:srgbClr val="C00000"/>
                </a:solidFill>
                <a:latin typeface="Calibri"/>
                <a:cs typeface="Calibri"/>
              </a:rPr>
              <a:t>THE</a:t>
            </a:r>
            <a:r>
              <a:rPr dirty="0" sz="120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200" spc="65" b="1">
                <a:solidFill>
                  <a:srgbClr val="C00000"/>
                </a:solidFill>
                <a:latin typeface="Calibri"/>
                <a:cs typeface="Calibri"/>
              </a:rPr>
              <a:t>RINGTALES</a:t>
            </a:r>
            <a:r>
              <a:rPr dirty="0" sz="120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200" spc="65" b="1">
                <a:solidFill>
                  <a:srgbClr val="C00000"/>
                </a:solidFill>
                <a:latin typeface="Calibri"/>
                <a:cs typeface="Calibri"/>
              </a:rPr>
              <a:t>PLAYGROUND</a:t>
            </a:r>
            <a:r>
              <a:rPr dirty="0" sz="120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200" spc="-10" b="1">
                <a:solidFill>
                  <a:srgbClr val="C00000"/>
                </a:solidFill>
                <a:latin typeface="Calibri"/>
                <a:cs typeface="Calibri"/>
              </a:rPr>
              <a:t>ACTIVITY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529272" y="1470939"/>
            <a:ext cx="6202680" cy="7398384"/>
            <a:chOff x="529272" y="1470939"/>
            <a:chExt cx="6202680" cy="7398384"/>
          </a:xfrm>
        </p:grpSpPr>
        <p:sp>
          <p:nvSpPr>
            <p:cNvPr id="4" name="object 4" descr=""/>
            <p:cNvSpPr/>
            <p:nvPr/>
          </p:nvSpPr>
          <p:spPr>
            <a:xfrm>
              <a:off x="540384" y="1482051"/>
              <a:ext cx="6180455" cy="7376159"/>
            </a:xfrm>
            <a:custGeom>
              <a:avLst/>
              <a:gdLst/>
              <a:ahLst/>
              <a:cxnLst/>
              <a:rect l="l" t="t" r="r" b="b"/>
              <a:pathLst>
                <a:path w="6180455" h="7376159">
                  <a:moveTo>
                    <a:pt x="6180454" y="0"/>
                  </a:moveTo>
                  <a:lnTo>
                    <a:pt x="0" y="0"/>
                  </a:lnTo>
                  <a:lnTo>
                    <a:pt x="0" y="7376159"/>
                  </a:lnTo>
                  <a:lnTo>
                    <a:pt x="6180454" y="7376159"/>
                  </a:lnTo>
                  <a:lnTo>
                    <a:pt x="6180454" y="0"/>
                  </a:lnTo>
                  <a:close/>
                </a:path>
              </a:pathLst>
            </a:custGeom>
            <a:solidFill>
              <a:srgbClr val="EBF7F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540384" y="1482051"/>
              <a:ext cx="6180455" cy="7376159"/>
            </a:xfrm>
            <a:custGeom>
              <a:avLst/>
              <a:gdLst/>
              <a:ahLst/>
              <a:cxnLst/>
              <a:rect l="l" t="t" r="r" b="b"/>
              <a:pathLst>
                <a:path w="6180455" h="7376159">
                  <a:moveTo>
                    <a:pt x="0" y="0"/>
                  </a:moveTo>
                  <a:lnTo>
                    <a:pt x="6180454" y="0"/>
                  </a:lnTo>
                  <a:lnTo>
                    <a:pt x="6180454" y="7376159"/>
                  </a:lnTo>
                  <a:lnTo>
                    <a:pt x="0" y="7376159"/>
                  </a:lnTo>
                  <a:lnTo>
                    <a:pt x="0" y="0"/>
                  </a:lnTo>
                  <a:close/>
                </a:path>
              </a:pathLst>
            </a:custGeom>
            <a:ln w="22225">
              <a:solidFill>
                <a:srgbClr val="C00000"/>
              </a:solidFill>
              <a:prstDash val="lgDashDot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629666" y="1592833"/>
            <a:ext cx="5985510" cy="71183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65" b="1">
                <a:solidFill>
                  <a:srgbClr val="C00000"/>
                </a:solidFill>
                <a:latin typeface="Calibri"/>
                <a:cs typeface="Calibri"/>
              </a:rPr>
              <a:t>CREATE</a:t>
            </a:r>
            <a:endParaRPr sz="1200">
              <a:latin typeface="Calibri"/>
              <a:cs typeface="Calibri"/>
            </a:endParaRPr>
          </a:p>
          <a:p>
            <a:pPr marL="12700" marR="53340">
              <a:lnSpc>
                <a:spcPct val="116900"/>
              </a:lnSpc>
              <a:spcBef>
                <a:spcPts val="1005"/>
              </a:spcBef>
            </a:pPr>
            <a:r>
              <a:rPr dirty="0" sz="1200" spc="10">
                <a:solidFill>
                  <a:srgbClr val="A02812"/>
                </a:solidFill>
                <a:latin typeface="Calibri"/>
                <a:cs typeface="Calibri"/>
              </a:rPr>
              <a:t>Work</a:t>
            </a:r>
            <a:r>
              <a:rPr dirty="0" sz="1200" spc="30">
                <a:solidFill>
                  <a:srgbClr val="A02812"/>
                </a:solidFill>
                <a:latin typeface="Calibri"/>
                <a:cs typeface="Calibri"/>
              </a:rPr>
              <a:t> </a:t>
            </a:r>
            <a:r>
              <a:rPr dirty="0" sz="1200" spc="10">
                <a:solidFill>
                  <a:srgbClr val="A02812"/>
                </a:solidFill>
                <a:latin typeface="Calibri"/>
                <a:cs typeface="Calibri"/>
              </a:rPr>
              <a:t>in</a:t>
            </a:r>
            <a:r>
              <a:rPr dirty="0" sz="1200" spc="35">
                <a:solidFill>
                  <a:srgbClr val="A02812"/>
                </a:solidFill>
                <a:latin typeface="Calibri"/>
                <a:cs typeface="Calibri"/>
              </a:rPr>
              <a:t> </a:t>
            </a:r>
            <a:r>
              <a:rPr dirty="0" sz="1200" spc="10">
                <a:solidFill>
                  <a:srgbClr val="A02812"/>
                </a:solidFill>
                <a:latin typeface="Calibri"/>
                <a:cs typeface="Calibri"/>
              </a:rPr>
              <a:t>pairs</a:t>
            </a:r>
            <a:r>
              <a:rPr dirty="0" sz="1200" spc="30">
                <a:solidFill>
                  <a:srgbClr val="A02812"/>
                </a:solidFill>
                <a:latin typeface="Calibri"/>
                <a:cs typeface="Calibri"/>
              </a:rPr>
              <a:t> </a:t>
            </a:r>
            <a:r>
              <a:rPr dirty="0" sz="1200" spc="10">
                <a:solidFill>
                  <a:srgbClr val="A02812"/>
                </a:solidFill>
                <a:latin typeface="Calibri"/>
                <a:cs typeface="Calibri"/>
              </a:rPr>
              <a:t>and</a:t>
            </a:r>
            <a:r>
              <a:rPr dirty="0" sz="1200" spc="35">
                <a:solidFill>
                  <a:srgbClr val="A02812"/>
                </a:solidFill>
                <a:latin typeface="Calibri"/>
                <a:cs typeface="Calibri"/>
              </a:rPr>
              <a:t> </a:t>
            </a:r>
            <a:r>
              <a:rPr dirty="0" sz="1200" spc="10">
                <a:solidFill>
                  <a:srgbClr val="A02812"/>
                </a:solidFill>
                <a:latin typeface="Calibri"/>
                <a:cs typeface="Calibri"/>
              </a:rPr>
              <a:t>design</a:t>
            </a:r>
            <a:r>
              <a:rPr dirty="0" sz="1200" spc="30">
                <a:solidFill>
                  <a:srgbClr val="A02812"/>
                </a:solidFill>
                <a:latin typeface="Calibri"/>
                <a:cs typeface="Calibri"/>
              </a:rPr>
              <a:t> </a:t>
            </a:r>
            <a:r>
              <a:rPr dirty="0" sz="1200" spc="10">
                <a:solidFill>
                  <a:srgbClr val="A02812"/>
                </a:solidFill>
                <a:latin typeface="Calibri"/>
                <a:cs typeface="Calibri"/>
              </a:rPr>
              <a:t>your</a:t>
            </a:r>
            <a:r>
              <a:rPr dirty="0" sz="1200" spc="40">
                <a:solidFill>
                  <a:srgbClr val="A02812"/>
                </a:solidFill>
                <a:latin typeface="Calibri"/>
                <a:cs typeface="Calibri"/>
              </a:rPr>
              <a:t> </a:t>
            </a:r>
            <a:r>
              <a:rPr dirty="0" sz="1200" spc="10">
                <a:solidFill>
                  <a:srgbClr val="A02812"/>
                </a:solidFill>
                <a:latin typeface="Calibri"/>
                <a:cs typeface="Calibri"/>
              </a:rPr>
              <a:t>own</a:t>
            </a:r>
            <a:r>
              <a:rPr dirty="0" sz="1200" spc="30">
                <a:solidFill>
                  <a:srgbClr val="A02812"/>
                </a:solidFill>
                <a:latin typeface="Calibri"/>
                <a:cs typeface="Calibri"/>
              </a:rPr>
              <a:t> </a:t>
            </a:r>
            <a:r>
              <a:rPr dirty="0" sz="1200" spc="10">
                <a:solidFill>
                  <a:srgbClr val="A02812"/>
                </a:solidFill>
                <a:latin typeface="Calibri"/>
                <a:cs typeface="Calibri"/>
              </a:rPr>
              <a:t>playground</a:t>
            </a:r>
            <a:r>
              <a:rPr dirty="0" sz="1200" spc="35">
                <a:solidFill>
                  <a:srgbClr val="A02812"/>
                </a:solidFill>
                <a:latin typeface="Calibri"/>
                <a:cs typeface="Calibri"/>
              </a:rPr>
              <a:t> </a:t>
            </a:r>
            <a:r>
              <a:rPr dirty="0" sz="1200" spc="10">
                <a:solidFill>
                  <a:srgbClr val="A02812"/>
                </a:solidFill>
                <a:latin typeface="Calibri"/>
                <a:cs typeface="Calibri"/>
              </a:rPr>
              <a:t>that</a:t>
            </a:r>
            <a:r>
              <a:rPr dirty="0" sz="1200" spc="40">
                <a:solidFill>
                  <a:srgbClr val="A02812"/>
                </a:solidFill>
                <a:latin typeface="Calibri"/>
                <a:cs typeface="Calibri"/>
              </a:rPr>
              <a:t> </a:t>
            </a:r>
            <a:r>
              <a:rPr dirty="0" sz="1200" spc="60">
                <a:solidFill>
                  <a:srgbClr val="A02812"/>
                </a:solidFill>
                <a:latin typeface="Calibri"/>
                <a:cs typeface="Calibri"/>
              </a:rPr>
              <a:t>has</a:t>
            </a:r>
            <a:r>
              <a:rPr dirty="0" sz="1200" spc="30">
                <a:solidFill>
                  <a:srgbClr val="A02812"/>
                </a:solidFill>
                <a:latin typeface="Calibri"/>
                <a:cs typeface="Calibri"/>
              </a:rPr>
              <a:t> </a:t>
            </a:r>
            <a:r>
              <a:rPr dirty="0" sz="1200" spc="10">
                <a:solidFill>
                  <a:srgbClr val="A02812"/>
                </a:solidFill>
                <a:latin typeface="Calibri"/>
                <a:cs typeface="Calibri"/>
              </a:rPr>
              <a:t>the</a:t>
            </a:r>
            <a:r>
              <a:rPr dirty="0" sz="1200" spc="35">
                <a:solidFill>
                  <a:srgbClr val="A02812"/>
                </a:solidFill>
                <a:latin typeface="Calibri"/>
                <a:cs typeface="Calibri"/>
              </a:rPr>
              <a:t> </a:t>
            </a:r>
            <a:r>
              <a:rPr dirty="0" sz="1200" spc="10">
                <a:solidFill>
                  <a:srgbClr val="A02812"/>
                </a:solidFill>
                <a:latin typeface="Calibri"/>
                <a:cs typeface="Calibri"/>
              </a:rPr>
              <a:t>elements</a:t>
            </a:r>
            <a:r>
              <a:rPr dirty="0" sz="1200" spc="30">
                <a:solidFill>
                  <a:srgbClr val="A02812"/>
                </a:solidFill>
                <a:latin typeface="Calibri"/>
                <a:cs typeface="Calibri"/>
              </a:rPr>
              <a:t> </a:t>
            </a:r>
            <a:r>
              <a:rPr dirty="0" sz="1200" spc="10">
                <a:solidFill>
                  <a:srgbClr val="A02812"/>
                </a:solidFill>
                <a:latin typeface="Calibri"/>
                <a:cs typeface="Calibri"/>
              </a:rPr>
              <a:t>of</a:t>
            </a:r>
            <a:r>
              <a:rPr dirty="0" sz="1200" spc="35">
                <a:solidFill>
                  <a:srgbClr val="A02812"/>
                </a:solidFill>
                <a:latin typeface="Calibri"/>
                <a:cs typeface="Calibri"/>
              </a:rPr>
              <a:t> </a:t>
            </a:r>
            <a:r>
              <a:rPr dirty="0" sz="1200" spc="10">
                <a:solidFill>
                  <a:srgbClr val="A02812"/>
                </a:solidFill>
                <a:latin typeface="Calibri"/>
                <a:cs typeface="Calibri"/>
              </a:rPr>
              <a:t>nature,</a:t>
            </a:r>
            <a:r>
              <a:rPr dirty="0" sz="1200" spc="30">
                <a:solidFill>
                  <a:srgbClr val="A02812"/>
                </a:solidFill>
                <a:latin typeface="Calibri"/>
                <a:cs typeface="Calibri"/>
              </a:rPr>
              <a:t> </a:t>
            </a:r>
            <a:r>
              <a:rPr dirty="0" sz="1200" spc="55">
                <a:solidFill>
                  <a:srgbClr val="A02812"/>
                </a:solidFill>
                <a:latin typeface="Calibri"/>
                <a:cs typeface="Calibri"/>
              </a:rPr>
              <a:t>sand</a:t>
            </a:r>
            <a:r>
              <a:rPr dirty="0" sz="1200" spc="35">
                <a:solidFill>
                  <a:srgbClr val="A02812"/>
                </a:solidFill>
                <a:latin typeface="Calibri"/>
                <a:cs typeface="Calibri"/>
              </a:rPr>
              <a:t> </a:t>
            </a:r>
            <a:r>
              <a:rPr dirty="0" sz="1200" spc="-25">
                <a:solidFill>
                  <a:srgbClr val="A02812"/>
                </a:solidFill>
                <a:latin typeface="Calibri"/>
                <a:cs typeface="Calibri"/>
              </a:rPr>
              <a:t>and </a:t>
            </a:r>
            <a:r>
              <a:rPr dirty="0" sz="1200" spc="10">
                <a:solidFill>
                  <a:srgbClr val="A02812"/>
                </a:solidFill>
                <a:latin typeface="Calibri"/>
                <a:cs typeface="Calibri"/>
              </a:rPr>
              <a:t>water</a:t>
            </a:r>
            <a:r>
              <a:rPr dirty="0" sz="1200" spc="20">
                <a:solidFill>
                  <a:srgbClr val="A02812"/>
                </a:solidFill>
                <a:latin typeface="Calibri"/>
                <a:cs typeface="Calibri"/>
              </a:rPr>
              <a:t> </a:t>
            </a:r>
            <a:r>
              <a:rPr dirty="0" sz="1200" spc="10">
                <a:solidFill>
                  <a:srgbClr val="A02812"/>
                </a:solidFill>
                <a:latin typeface="Calibri"/>
                <a:cs typeface="Calibri"/>
              </a:rPr>
              <a:t>and</a:t>
            </a:r>
            <a:r>
              <a:rPr dirty="0" sz="1200" spc="20">
                <a:solidFill>
                  <a:srgbClr val="A02812"/>
                </a:solidFill>
                <a:latin typeface="Calibri"/>
                <a:cs typeface="Calibri"/>
              </a:rPr>
              <a:t> </a:t>
            </a:r>
            <a:r>
              <a:rPr dirty="0" sz="1200" spc="10">
                <a:solidFill>
                  <a:srgbClr val="A02812"/>
                </a:solidFill>
                <a:latin typeface="Calibri"/>
                <a:cs typeface="Calibri"/>
              </a:rPr>
              <a:t>that</a:t>
            </a:r>
            <a:r>
              <a:rPr dirty="0" sz="1200" spc="25">
                <a:solidFill>
                  <a:srgbClr val="A02812"/>
                </a:solidFill>
                <a:latin typeface="Calibri"/>
                <a:cs typeface="Calibri"/>
              </a:rPr>
              <a:t> </a:t>
            </a:r>
            <a:r>
              <a:rPr dirty="0" sz="1200" spc="50">
                <a:solidFill>
                  <a:srgbClr val="A02812"/>
                </a:solidFill>
                <a:latin typeface="Calibri"/>
                <a:cs typeface="Calibri"/>
              </a:rPr>
              <a:t>also</a:t>
            </a:r>
            <a:r>
              <a:rPr dirty="0" sz="1200" spc="20">
                <a:solidFill>
                  <a:srgbClr val="A02812"/>
                </a:solidFill>
                <a:latin typeface="Calibri"/>
                <a:cs typeface="Calibri"/>
              </a:rPr>
              <a:t> </a:t>
            </a:r>
            <a:r>
              <a:rPr dirty="0" sz="1200" spc="65">
                <a:solidFill>
                  <a:srgbClr val="A02812"/>
                </a:solidFill>
                <a:latin typeface="Calibri"/>
                <a:cs typeface="Calibri"/>
              </a:rPr>
              <a:t>has</a:t>
            </a:r>
            <a:r>
              <a:rPr dirty="0" sz="1200" spc="15">
                <a:solidFill>
                  <a:srgbClr val="A02812"/>
                </a:solidFill>
                <a:latin typeface="Calibri"/>
                <a:cs typeface="Calibri"/>
              </a:rPr>
              <a:t> </a:t>
            </a:r>
            <a:r>
              <a:rPr dirty="0" sz="1200" spc="50">
                <a:solidFill>
                  <a:srgbClr val="A02812"/>
                </a:solidFill>
                <a:latin typeface="Calibri"/>
                <a:cs typeface="Calibri"/>
              </a:rPr>
              <a:t>some</a:t>
            </a:r>
            <a:r>
              <a:rPr dirty="0" sz="1200" spc="20">
                <a:solidFill>
                  <a:srgbClr val="A02812"/>
                </a:solidFill>
                <a:latin typeface="Calibri"/>
                <a:cs typeface="Calibri"/>
              </a:rPr>
              <a:t> </a:t>
            </a:r>
            <a:r>
              <a:rPr dirty="0" sz="1200" spc="10">
                <a:solidFill>
                  <a:srgbClr val="A02812"/>
                </a:solidFill>
                <a:latin typeface="Calibri"/>
                <a:cs typeface="Calibri"/>
              </a:rPr>
              <a:t>type</a:t>
            </a:r>
            <a:r>
              <a:rPr dirty="0" sz="1200" spc="20">
                <a:solidFill>
                  <a:srgbClr val="A02812"/>
                </a:solidFill>
                <a:latin typeface="Calibri"/>
                <a:cs typeface="Calibri"/>
              </a:rPr>
              <a:t> </a:t>
            </a:r>
            <a:r>
              <a:rPr dirty="0" sz="1200" spc="10">
                <a:solidFill>
                  <a:srgbClr val="A02812"/>
                </a:solidFill>
                <a:latin typeface="Calibri"/>
                <a:cs typeface="Calibri"/>
              </a:rPr>
              <a:t>of</a:t>
            </a:r>
            <a:r>
              <a:rPr dirty="0" sz="1200" spc="20">
                <a:solidFill>
                  <a:srgbClr val="A02812"/>
                </a:solidFill>
                <a:latin typeface="Calibri"/>
                <a:cs typeface="Calibri"/>
              </a:rPr>
              <a:t> </a:t>
            </a:r>
            <a:r>
              <a:rPr dirty="0" sz="1200" spc="10">
                <a:solidFill>
                  <a:srgbClr val="A02812"/>
                </a:solidFill>
                <a:latin typeface="Calibri"/>
                <a:cs typeface="Calibri"/>
              </a:rPr>
              <a:t>climbing</a:t>
            </a:r>
            <a:r>
              <a:rPr dirty="0" sz="1200" spc="25">
                <a:solidFill>
                  <a:srgbClr val="A02812"/>
                </a:solidFill>
                <a:latin typeface="Calibri"/>
                <a:cs typeface="Calibri"/>
              </a:rPr>
              <a:t> </a:t>
            </a:r>
            <a:r>
              <a:rPr dirty="0" sz="1200" spc="10">
                <a:solidFill>
                  <a:srgbClr val="A02812"/>
                </a:solidFill>
                <a:latin typeface="Calibri"/>
                <a:cs typeface="Calibri"/>
              </a:rPr>
              <a:t>frame</a:t>
            </a:r>
            <a:r>
              <a:rPr dirty="0" sz="1200" spc="15">
                <a:solidFill>
                  <a:srgbClr val="A02812"/>
                </a:solidFill>
                <a:latin typeface="Calibri"/>
                <a:cs typeface="Calibri"/>
              </a:rPr>
              <a:t> </a:t>
            </a:r>
            <a:r>
              <a:rPr dirty="0" sz="1200" spc="10">
                <a:solidFill>
                  <a:srgbClr val="A02812"/>
                </a:solidFill>
                <a:latin typeface="Calibri"/>
                <a:cs typeface="Calibri"/>
              </a:rPr>
              <a:t>to</a:t>
            </a:r>
            <a:r>
              <a:rPr dirty="0" sz="1200" spc="20">
                <a:solidFill>
                  <a:srgbClr val="A02812"/>
                </a:solidFill>
                <a:latin typeface="Calibri"/>
                <a:cs typeface="Calibri"/>
              </a:rPr>
              <a:t> </a:t>
            </a:r>
            <a:r>
              <a:rPr dirty="0" sz="1200" spc="10">
                <a:solidFill>
                  <a:srgbClr val="A02812"/>
                </a:solidFill>
                <a:latin typeface="Calibri"/>
                <a:cs typeface="Calibri"/>
              </a:rPr>
              <a:t>allow</a:t>
            </a:r>
            <a:r>
              <a:rPr dirty="0" sz="1200" spc="20">
                <a:solidFill>
                  <a:srgbClr val="A02812"/>
                </a:solidFill>
                <a:latin typeface="Calibri"/>
                <a:cs typeface="Calibri"/>
              </a:rPr>
              <a:t> </a:t>
            </a:r>
            <a:r>
              <a:rPr dirty="0" sz="1200" spc="10">
                <a:solidFill>
                  <a:srgbClr val="A02812"/>
                </a:solidFill>
                <a:latin typeface="Calibri"/>
                <a:cs typeface="Calibri"/>
              </a:rPr>
              <a:t>for</a:t>
            </a:r>
            <a:r>
              <a:rPr dirty="0" sz="1200" spc="25">
                <a:solidFill>
                  <a:srgbClr val="A02812"/>
                </a:solidFill>
                <a:latin typeface="Calibri"/>
                <a:cs typeface="Calibri"/>
              </a:rPr>
              <a:t> </a:t>
            </a:r>
            <a:r>
              <a:rPr dirty="0" sz="1200" spc="10">
                <a:solidFill>
                  <a:srgbClr val="A02812"/>
                </a:solidFill>
                <a:latin typeface="Calibri"/>
                <a:cs typeface="Calibri"/>
              </a:rPr>
              <a:t>risky</a:t>
            </a:r>
            <a:r>
              <a:rPr dirty="0" sz="1200" spc="15">
                <a:solidFill>
                  <a:srgbClr val="A02812"/>
                </a:solidFill>
                <a:latin typeface="Calibri"/>
                <a:cs typeface="Calibri"/>
              </a:rPr>
              <a:t> </a:t>
            </a:r>
            <a:r>
              <a:rPr dirty="0" sz="1200" spc="10">
                <a:solidFill>
                  <a:srgbClr val="A02812"/>
                </a:solidFill>
                <a:latin typeface="Calibri"/>
                <a:cs typeface="Calibri"/>
              </a:rPr>
              <a:t>play.</a:t>
            </a:r>
            <a:r>
              <a:rPr dirty="0" sz="1200" spc="20">
                <a:solidFill>
                  <a:srgbClr val="A02812"/>
                </a:solidFill>
                <a:latin typeface="Calibri"/>
                <a:cs typeface="Calibri"/>
              </a:rPr>
              <a:t> </a:t>
            </a:r>
            <a:r>
              <a:rPr dirty="0" sz="1200" spc="10">
                <a:solidFill>
                  <a:srgbClr val="A02812"/>
                </a:solidFill>
                <a:latin typeface="Calibri"/>
                <a:cs typeface="Calibri"/>
              </a:rPr>
              <a:t>You</a:t>
            </a:r>
            <a:r>
              <a:rPr dirty="0" sz="1200" spc="25">
                <a:solidFill>
                  <a:srgbClr val="A02812"/>
                </a:solidFill>
                <a:latin typeface="Calibri"/>
                <a:cs typeface="Calibri"/>
              </a:rPr>
              <a:t> </a:t>
            </a:r>
            <a:r>
              <a:rPr dirty="0" sz="1200" spc="10">
                <a:solidFill>
                  <a:srgbClr val="A02812"/>
                </a:solidFill>
                <a:latin typeface="Calibri"/>
                <a:cs typeface="Calibri"/>
              </a:rPr>
              <a:t>will</a:t>
            </a:r>
            <a:r>
              <a:rPr dirty="0" sz="1200" spc="20">
                <a:solidFill>
                  <a:srgbClr val="A02812"/>
                </a:solidFill>
                <a:latin typeface="Calibri"/>
                <a:cs typeface="Calibri"/>
              </a:rPr>
              <a:t> </a:t>
            </a:r>
            <a:r>
              <a:rPr dirty="0" sz="1200" spc="10">
                <a:solidFill>
                  <a:srgbClr val="A02812"/>
                </a:solidFill>
                <a:latin typeface="Calibri"/>
                <a:cs typeface="Calibri"/>
              </a:rPr>
              <a:t>make</a:t>
            </a:r>
            <a:r>
              <a:rPr dirty="0" sz="1200" spc="15">
                <a:solidFill>
                  <a:srgbClr val="A02812"/>
                </a:solidFill>
                <a:latin typeface="Calibri"/>
                <a:cs typeface="Calibri"/>
              </a:rPr>
              <a:t> </a:t>
            </a:r>
            <a:r>
              <a:rPr dirty="0" sz="1200" spc="5">
                <a:solidFill>
                  <a:srgbClr val="A02812"/>
                </a:solidFill>
                <a:latin typeface="Calibri"/>
                <a:cs typeface="Calibri"/>
              </a:rPr>
              <a:t>a </a:t>
            </a:r>
            <a:r>
              <a:rPr dirty="0" sz="1200" spc="55">
                <a:solidFill>
                  <a:srgbClr val="A02812"/>
                </a:solidFill>
                <a:latin typeface="Calibri"/>
                <a:cs typeface="Calibri"/>
              </a:rPr>
              <a:t>small</a:t>
            </a:r>
            <a:r>
              <a:rPr dirty="0" sz="1200" spc="15">
                <a:solidFill>
                  <a:srgbClr val="A02812"/>
                </a:solidFill>
                <a:latin typeface="Calibri"/>
                <a:cs typeface="Calibri"/>
              </a:rPr>
              <a:t> </a:t>
            </a:r>
            <a:r>
              <a:rPr dirty="0" sz="1200" spc="10">
                <a:solidFill>
                  <a:srgbClr val="A02812"/>
                </a:solidFill>
                <a:latin typeface="Calibri"/>
                <a:cs typeface="Calibri"/>
              </a:rPr>
              <a:t>model/maquette</a:t>
            </a:r>
            <a:r>
              <a:rPr dirty="0" sz="1200" spc="15">
                <a:solidFill>
                  <a:srgbClr val="A02812"/>
                </a:solidFill>
                <a:latin typeface="Calibri"/>
                <a:cs typeface="Calibri"/>
              </a:rPr>
              <a:t> </a:t>
            </a:r>
            <a:r>
              <a:rPr dirty="0" sz="1200" spc="10">
                <a:solidFill>
                  <a:srgbClr val="A02812"/>
                </a:solidFill>
                <a:latin typeface="Calibri"/>
                <a:cs typeface="Calibri"/>
              </a:rPr>
              <a:t>of</a:t>
            </a:r>
            <a:r>
              <a:rPr dirty="0" sz="1200" spc="15">
                <a:solidFill>
                  <a:srgbClr val="A02812"/>
                </a:solidFill>
                <a:latin typeface="Calibri"/>
                <a:cs typeface="Calibri"/>
              </a:rPr>
              <a:t> </a:t>
            </a:r>
            <a:r>
              <a:rPr dirty="0" sz="1200" spc="10">
                <a:solidFill>
                  <a:srgbClr val="A02812"/>
                </a:solidFill>
                <a:latin typeface="Calibri"/>
                <a:cs typeface="Calibri"/>
              </a:rPr>
              <a:t>your</a:t>
            </a:r>
            <a:r>
              <a:rPr dirty="0" sz="1200" spc="25">
                <a:solidFill>
                  <a:srgbClr val="A02812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A02812"/>
                </a:solidFill>
                <a:latin typeface="Calibri"/>
                <a:cs typeface="Calibri"/>
              </a:rPr>
              <a:t>playground.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45"/>
              </a:spcBef>
            </a:pPr>
            <a:r>
              <a:rPr dirty="0" sz="1200" spc="20" b="1">
                <a:latin typeface="Calibri"/>
                <a:cs typeface="Calibri"/>
              </a:rPr>
              <a:t>Materials:</a:t>
            </a:r>
            <a:r>
              <a:rPr dirty="0" sz="1200" spc="105" b="1">
                <a:latin typeface="Calibri"/>
                <a:cs typeface="Calibri"/>
              </a:rPr>
              <a:t> </a:t>
            </a:r>
            <a:r>
              <a:rPr dirty="0" sz="1200" spc="20" b="1">
                <a:latin typeface="Calibri"/>
                <a:cs typeface="Calibri"/>
              </a:rPr>
              <a:t>Foundation</a:t>
            </a:r>
            <a:r>
              <a:rPr dirty="0" sz="1200" spc="120" b="1">
                <a:latin typeface="Calibri"/>
                <a:cs typeface="Calibri"/>
              </a:rPr>
              <a:t> </a:t>
            </a:r>
            <a:r>
              <a:rPr dirty="0" sz="1200" spc="20" b="1">
                <a:latin typeface="Calibri"/>
                <a:cs typeface="Calibri"/>
              </a:rPr>
              <a:t>-</a:t>
            </a:r>
            <a:r>
              <a:rPr dirty="0" sz="1200" spc="105" b="1">
                <a:latin typeface="Calibri"/>
                <a:cs typeface="Calibri"/>
              </a:rPr>
              <a:t> </a:t>
            </a:r>
            <a:r>
              <a:rPr dirty="0" sz="1200" spc="-50" b="1">
                <a:latin typeface="Calibri"/>
                <a:cs typeface="Calibri"/>
              </a:rPr>
              <a:t>4</a:t>
            </a:r>
            <a:endParaRPr sz="1200">
              <a:latin typeface="Calibri"/>
              <a:cs typeface="Calibri"/>
            </a:endParaRPr>
          </a:p>
          <a:p>
            <a:pPr marL="12700" marR="80645">
              <a:lnSpc>
                <a:spcPct val="101699"/>
              </a:lnSpc>
            </a:pPr>
            <a:r>
              <a:rPr dirty="0" sz="1200" spc="20">
                <a:latin typeface="Calibri"/>
                <a:cs typeface="Calibri"/>
              </a:rPr>
              <a:t>Thick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card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square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for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the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base,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coloured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paper,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tissue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paper,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cellophane,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sticky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tape,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 spc="5">
                <a:latin typeface="Calibri"/>
                <a:cs typeface="Calibri"/>
              </a:rPr>
              <a:t>a </a:t>
            </a:r>
            <a:r>
              <a:rPr dirty="0" sz="1200">
                <a:latin typeface="Calibri"/>
                <a:cs typeface="Calibri"/>
              </a:rPr>
              <a:t>combination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icy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pole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sticks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 spc="-55">
                <a:latin typeface="Calibri"/>
                <a:cs typeface="Calibri"/>
              </a:rPr>
              <a:t>–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coloured/plain,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matchsticks-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coloured/plain,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construct-</a:t>
            </a:r>
            <a:r>
              <a:rPr dirty="0" sz="1200" spc="-25">
                <a:latin typeface="Calibri"/>
                <a:cs typeface="Calibri"/>
              </a:rPr>
              <a:t>a- </a:t>
            </a:r>
            <a:r>
              <a:rPr dirty="0" sz="1200" spc="10">
                <a:latin typeface="Calibri"/>
                <a:cs typeface="Calibri"/>
              </a:rPr>
              <a:t>stick,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pipe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 spc="45">
                <a:latin typeface="Calibri"/>
                <a:cs typeface="Calibri"/>
              </a:rPr>
              <a:t>cleaners,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corrugated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card,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thick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white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paper,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paper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straws.</a:t>
            </a:r>
            <a:endParaRPr sz="1200">
              <a:latin typeface="Calibri"/>
              <a:cs typeface="Calibri"/>
            </a:endParaRPr>
          </a:p>
          <a:p>
            <a:pPr marL="12700" marR="391795">
              <a:lnSpc>
                <a:spcPct val="101899"/>
              </a:lnSpc>
              <a:spcBef>
                <a:spcPts val="1460"/>
              </a:spcBef>
            </a:pPr>
            <a:r>
              <a:rPr dirty="0" sz="1200" b="1">
                <a:latin typeface="Calibri"/>
                <a:cs typeface="Calibri"/>
              </a:rPr>
              <a:t>Materials:</a:t>
            </a:r>
            <a:r>
              <a:rPr dirty="0" sz="1200" spc="45" b="1">
                <a:latin typeface="Calibri"/>
                <a:cs typeface="Calibri"/>
              </a:rPr>
              <a:t> </a:t>
            </a:r>
            <a:r>
              <a:rPr dirty="0" sz="1200" spc="70" b="1">
                <a:latin typeface="Calibri"/>
                <a:cs typeface="Calibri"/>
              </a:rPr>
              <a:t>Years</a:t>
            </a:r>
            <a:r>
              <a:rPr dirty="0" sz="1200" spc="45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5</a:t>
            </a:r>
            <a:r>
              <a:rPr dirty="0" sz="1200" spc="50" b="1">
                <a:latin typeface="Calibri"/>
                <a:cs typeface="Calibri"/>
              </a:rPr>
              <a:t> </a:t>
            </a:r>
            <a:r>
              <a:rPr dirty="0" sz="1200" spc="-55" b="1">
                <a:latin typeface="Calibri"/>
                <a:cs typeface="Calibri"/>
              </a:rPr>
              <a:t>–</a:t>
            </a:r>
            <a:r>
              <a:rPr dirty="0" sz="1200" spc="45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6</a:t>
            </a:r>
            <a:r>
              <a:rPr dirty="0" sz="1200" spc="40" b="1">
                <a:latin typeface="Calibri"/>
                <a:cs typeface="Calibri"/>
              </a:rPr>
              <a:t> </a:t>
            </a:r>
            <a:r>
              <a:rPr dirty="0" sz="1200" spc="-55">
                <a:latin typeface="Calibri"/>
                <a:cs typeface="Calibri"/>
              </a:rPr>
              <a:t>–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 spc="70">
                <a:latin typeface="Calibri"/>
                <a:cs typeface="Calibri"/>
              </a:rPr>
              <a:t>Focus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on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a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higher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level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construction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done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over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a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few </a:t>
            </a:r>
            <a:r>
              <a:rPr dirty="0" sz="1200" spc="70">
                <a:latin typeface="Calibri"/>
                <a:cs typeface="Calibri"/>
              </a:rPr>
              <a:t>classes-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look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at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architecture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models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for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inspiration.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 spc="75">
                <a:latin typeface="Calibri"/>
                <a:cs typeface="Calibri"/>
              </a:rPr>
              <a:t>Discuss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 spc="45">
                <a:latin typeface="Calibri"/>
                <a:cs typeface="Calibri"/>
              </a:rPr>
              <a:t>possible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materials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if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this </a:t>
            </a:r>
            <a:r>
              <a:rPr dirty="0" sz="1200">
                <a:latin typeface="Calibri"/>
                <a:cs typeface="Calibri"/>
              </a:rPr>
              <a:t>design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were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realised.</a:t>
            </a:r>
            <a:endParaRPr sz="1200">
              <a:latin typeface="Calibri"/>
              <a:cs typeface="Calibri"/>
            </a:endParaRPr>
          </a:p>
          <a:p>
            <a:pPr marL="12700" marR="114300">
              <a:lnSpc>
                <a:spcPct val="101699"/>
              </a:lnSpc>
            </a:pPr>
            <a:r>
              <a:rPr dirty="0" sz="1200">
                <a:latin typeface="Calibri"/>
                <a:cs typeface="Calibri"/>
              </a:rPr>
              <a:t>Foamcore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square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base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 spc="-55">
                <a:latin typeface="Calibri"/>
                <a:cs typeface="Calibri"/>
              </a:rPr>
              <a:t>–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(allows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wire,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small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sticks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 spc="45">
                <a:latin typeface="Calibri"/>
                <a:cs typeface="Calibri"/>
              </a:rPr>
              <a:t>secured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in),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armature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wire,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florist </a:t>
            </a:r>
            <a:r>
              <a:rPr dirty="0" sz="1200" spc="10">
                <a:latin typeface="Calibri"/>
                <a:cs typeface="Calibri"/>
              </a:rPr>
              <a:t>wire,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paper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form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wire,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matchsticks,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toothpicks,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construct-a-stick,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icy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pole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sticks,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 spc="45">
                <a:latin typeface="Calibri"/>
                <a:cs typeface="Calibri"/>
              </a:rPr>
              <a:t>balsa </a:t>
            </a:r>
            <a:r>
              <a:rPr dirty="0" sz="1200">
                <a:latin typeface="Calibri"/>
                <a:cs typeface="Calibri"/>
              </a:rPr>
              <a:t>wood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 spc="80">
                <a:latin typeface="Calibri"/>
                <a:cs typeface="Calibri"/>
              </a:rPr>
              <a:t>class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 spc="60">
                <a:latin typeface="Calibri"/>
                <a:cs typeface="Calibri"/>
              </a:rPr>
              <a:t>pack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or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 spc="60">
                <a:latin typeface="Calibri"/>
                <a:cs typeface="Calibri"/>
              </a:rPr>
              <a:t>balsa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sticks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(if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possible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but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not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necessary)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or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small </a:t>
            </a:r>
            <a:r>
              <a:rPr dirty="0" sz="1200">
                <a:latin typeface="Calibri"/>
                <a:cs typeface="Calibri"/>
              </a:rPr>
              <a:t>wooden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 spc="45">
                <a:latin typeface="Calibri"/>
                <a:cs typeface="Calibri"/>
              </a:rPr>
              <a:t>cubes</a:t>
            </a:r>
            <a:endParaRPr sz="1200">
              <a:latin typeface="Calibri"/>
              <a:cs typeface="Calibri"/>
            </a:endParaRPr>
          </a:p>
          <a:p>
            <a:pPr marL="12700" marR="90805">
              <a:lnSpc>
                <a:spcPct val="117000"/>
              </a:lnSpc>
              <a:spcBef>
                <a:spcPts val="380"/>
              </a:spcBef>
            </a:pPr>
            <a:r>
              <a:rPr dirty="0" sz="1200" spc="50" b="1">
                <a:solidFill>
                  <a:srgbClr val="C00000"/>
                </a:solidFill>
                <a:latin typeface="Calibri"/>
                <a:cs typeface="Calibri"/>
              </a:rPr>
              <a:t>THINK:</a:t>
            </a:r>
            <a:r>
              <a:rPr dirty="0" sz="1200" spc="15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How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will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you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use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sand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and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water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in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your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playground?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Will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there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be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large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sandpit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or </a:t>
            </a:r>
            <a:r>
              <a:rPr dirty="0" sz="1200" spc="10">
                <a:latin typeface="Calibri"/>
                <a:cs typeface="Calibri"/>
              </a:rPr>
              <a:t>lots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of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smaller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ones?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Will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you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have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flowing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water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or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ponds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or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both?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Where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will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your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water </a:t>
            </a:r>
            <a:r>
              <a:rPr dirty="0" sz="1200" spc="50">
                <a:latin typeface="Calibri"/>
                <a:cs typeface="Calibri"/>
              </a:rPr>
              <a:t>come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from?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Will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there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be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a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tank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to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collect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rainwater?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What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sort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of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climbing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frame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would </a:t>
            </a:r>
            <a:r>
              <a:rPr dirty="0" sz="1200" spc="10">
                <a:latin typeface="Calibri"/>
                <a:cs typeface="Calibri"/>
              </a:rPr>
              <a:t>you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design?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 spc="60">
                <a:latin typeface="Calibri"/>
                <a:cs typeface="Calibri"/>
              </a:rPr>
              <a:t>Could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you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climb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up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high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and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jump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down?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What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colours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will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your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playground </a:t>
            </a:r>
            <a:r>
              <a:rPr dirty="0" sz="1200" spc="10">
                <a:latin typeface="Calibri"/>
                <a:cs typeface="Calibri"/>
              </a:rPr>
              <a:t>be?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60">
                <a:latin typeface="Calibri"/>
                <a:cs typeface="Calibri"/>
              </a:rPr>
              <a:t>Could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you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look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at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the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colours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and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shapes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in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nature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to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give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you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some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ideas?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Will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your </a:t>
            </a:r>
            <a:r>
              <a:rPr dirty="0" sz="1200" spc="20">
                <a:latin typeface="Calibri"/>
                <a:cs typeface="Calibri"/>
              </a:rPr>
              <a:t>playground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be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made from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sustainable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materials? Where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will your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playground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be </a:t>
            </a:r>
            <a:r>
              <a:rPr dirty="0" sz="1200" spc="-10">
                <a:latin typeface="Calibri"/>
                <a:cs typeface="Calibri"/>
              </a:rPr>
              <a:t>located?</a:t>
            </a:r>
            <a:endParaRPr sz="1200">
              <a:latin typeface="Calibri"/>
              <a:cs typeface="Calibri"/>
            </a:endParaRPr>
          </a:p>
          <a:p>
            <a:pPr marL="12700" marR="38100">
              <a:lnSpc>
                <a:spcPct val="117000"/>
              </a:lnSpc>
              <a:spcBef>
                <a:spcPts val="994"/>
              </a:spcBef>
            </a:pPr>
            <a:r>
              <a:rPr dirty="0" sz="1200" spc="75" b="1">
                <a:solidFill>
                  <a:srgbClr val="C00000"/>
                </a:solidFill>
                <a:latin typeface="Calibri"/>
                <a:cs typeface="Calibri"/>
              </a:rPr>
              <a:t>DESIGN: </a:t>
            </a:r>
            <a:r>
              <a:rPr dirty="0" sz="1200" spc="65" b="1">
                <a:solidFill>
                  <a:srgbClr val="C00000"/>
                </a:solidFill>
                <a:latin typeface="Calibri"/>
                <a:cs typeface="Calibri"/>
              </a:rPr>
              <a:t>Years</a:t>
            </a:r>
            <a:r>
              <a:rPr dirty="0" sz="1200" spc="8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C00000"/>
                </a:solidFill>
                <a:latin typeface="Calibri"/>
                <a:cs typeface="Calibri"/>
              </a:rPr>
              <a:t>5</a:t>
            </a:r>
            <a:r>
              <a:rPr dirty="0" sz="1200" spc="8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C00000"/>
                </a:solidFill>
                <a:latin typeface="Calibri"/>
                <a:cs typeface="Calibri"/>
              </a:rPr>
              <a:t>-6</a:t>
            </a:r>
            <a:r>
              <a:rPr dirty="0" sz="1200" spc="85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Draw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up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a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blueprint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 spc="-60">
                <a:latin typeface="Calibri"/>
                <a:cs typeface="Calibri"/>
              </a:rPr>
              <a:t>–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this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is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what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landscape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architects,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architects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and </a:t>
            </a:r>
            <a:r>
              <a:rPr dirty="0" sz="1200" spc="20">
                <a:latin typeface="Calibri"/>
                <a:cs typeface="Calibri"/>
              </a:rPr>
              <a:t>designers do,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basically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it’s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the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plan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for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your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playground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design, </a:t>
            </a:r>
            <a:r>
              <a:rPr dirty="0" sz="1200" spc="55">
                <a:latin typeface="Calibri"/>
                <a:cs typeface="Calibri"/>
              </a:rPr>
              <a:t>use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the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prompting</a:t>
            </a:r>
            <a:r>
              <a:rPr dirty="0" sz="1200" spc="50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questions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above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to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 spc="60">
                <a:latin typeface="Calibri"/>
                <a:cs typeface="Calibri"/>
              </a:rPr>
              <a:t>assist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you</a:t>
            </a:r>
            <a:r>
              <a:rPr dirty="0" sz="1200" spc="10">
                <a:latin typeface="Calibri"/>
                <a:cs typeface="Calibri"/>
              </a:rPr>
              <a:t> with</a:t>
            </a:r>
            <a:r>
              <a:rPr dirty="0" sz="120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your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design.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Consider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also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where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your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playground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will </a:t>
            </a:r>
            <a:r>
              <a:rPr dirty="0" sz="1200" spc="10">
                <a:latin typeface="Calibri"/>
                <a:cs typeface="Calibri"/>
              </a:rPr>
              <a:t>be,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at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a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45">
                <a:latin typeface="Calibri"/>
                <a:cs typeface="Calibri"/>
              </a:rPr>
              <a:t>school,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park,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or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urban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setting.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Will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you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incorporate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45">
                <a:latin typeface="Calibri"/>
                <a:cs typeface="Calibri"/>
              </a:rPr>
              <a:t>landscaping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with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plants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into</a:t>
            </a:r>
            <a:r>
              <a:rPr dirty="0" sz="1200">
                <a:latin typeface="Calibri"/>
                <a:cs typeface="Calibri"/>
              </a:rPr>
              <a:t> your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design?</a:t>
            </a:r>
            <a:endParaRPr sz="1200">
              <a:latin typeface="Calibri"/>
              <a:cs typeface="Calibri"/>
            </a:endParaRPr>
          </a:p>
          <a:p>
            <a:pPr marL="12700" marR="5080">
              <a:lnSpc>
                <a:spcPct val="117000"/>
              </a:lnSpc>
              <a:spcBef>
                <a:spcPts val="1005"/>
              </a:spcBef>
            </a:pPr>
            <a:r>
              <a:rPr dirty="0" sz="1200" spc="80" b="1">
                <a:solidFill>
                  <a:srgbClr val="C00000"/>
                </a:solidFill>
                <a:latin typeface="Calibri"/>
                <a:cs typeface="Calibri"/>
              </a:rPr>
              <a:t>CONSTRUCT:</a:t>
            </a:r>
            <a:r>
              <a:rPr dirty="0" sz="1200" spc="4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Use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the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materials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to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create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your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model.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Paper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and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corrugated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card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 spc="65">
                <a:latin typeface="Calibri"/>
                <a:cs typeface="Calibri"/>
              </a:rPr>
              <a:t>can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be</a:t>
            </a:r>
            <a:r>
              <a:rPr dirty="0" sz="1200" spc="50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cut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folded, rolled curved into </a:t>
            </a:r>
            <a:r>
              <a:rPr dirty="0" sz="1200" spc="10">
                <a:latin typeface="Calibri"/>
                <a:cs typeface="Calibri"/>
              </a:rPr>
              <a:t>different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shapes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stuck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together,</a:t>
            </a:r>
            <a:r>
              <a:rPr dirty="0" sz="1200" spc="20">
                <a:latin typeface="Calibri"/>
                <a:cs typeface="Calibri"/>
              </a:rPr>
              <a:t> cellophane and tissue </a:t>
            </a:r>
            <a:r>
              <a:rPr dirty="0" sz="1200" spc="65">
                <a:latin typeface="Calibri"/>
                <a:cs typeface="Calibri"/>
              </a:rPr>
              <a:t>can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be </a:t>
            </a:r>
            <a:r>
              <a:rPr dirty="0" sz="1200" spc="50">
                <a:latin typeface="Calibri"/>
                <a:cs typeface="Calibri"/>
              </a:rPr>
              <a:t>used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landscaping</a:t>
            </a:r>
            <a:r>
              <a:rPr dirty="0" sz="1200" spc="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elements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like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sand,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water</a:t>
            </a:r>
            <a:r>
              <a:rPr dirty="0" sz="1200" spc="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plants.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 spc="60">
                <a:latin typeface="Calibri"/>
                <a:cs typeface="Calibri"/>
              </a:rPr>
              <a:t>Sticks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wire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 spc="65">
                <a:latin typeface="Calibri"/>
                <a:cs typeface="Calibri"/>
              </a:rPr>
              <a:t>can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used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to </a:t>
            </a:r>
            <a:r>
              <a:rPr dirty="0" sz="1200" spc="20">
                <a:latin typeface="Calibri"/>
                <a:cs typeface="Calibri"/>
              </a:rPr>
              <a:t>create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climbing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frames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and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holding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structures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in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place.</a:t>
            </a:r>
            <a:r>
              <a:rPr dirty="0" sz="1200" spc="33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experiment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with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materials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as</a:t>
            </a:r>
            <a:r>
              <a:rPr dirty="0" sz="1200" spc="500">
                <a:latin typeface="Calibri"/>
                <a:cs typeface="Calibri"/>
              </a:rPr>
              <a:t> </a:t>
            </a:r>
            <a:r>
              <a:rPr dirty="0" sz="1200" spc="60">
                <a:latin typeface="Calibri"/>
                <a:cs typeface="Calibri"/>
              </a:rPr>
              <a:t>much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 spc="80">
                <a:latin typeface="Calibri"/>
                <a:cs typeface="Calibri"/>
              </a:rPr>
              <a:t>as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possible</a:t>
            </a:r>
            <a:r>
              <a:rPr dirty="0" sz="120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and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find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out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all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the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different </a:t>
            </a:r>
            <a:r>
              <a:rPr dirty="0" sz="1200" spc="20">
                <a:latin typeface="Calibri"/>
                <a:cs typeface="Calibri"/>
              </a:rPr>
              <a:t>ways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they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 spc="65">
                <a:latin typeface="Calibri"/>
                <a:cs typeface="Calibri"/>
              </a:rPr>
              <a:t>can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be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used,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experimentation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will </a:t>
            </a:r>
            <a:r>
              <a:rPr dirty="0" sz="1200">
                <a:latin typeface="Calibri"/>
                <a:cs typeface="Calibri"/>
              </a:rPr>
              <a:t>lead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innovative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design.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552450">
              <a:lnSpc>
                <a:spcPts val="1425"/>
              </a:lnSpc>
            </a:pPr>
            <a:r>
              <a:rPr dirty="0"/>
              <a:t>Page</a:t>
            </a:r>
            <a:r>
              <a:rPr dirty="0" spc="-15"/>
              <a:t> </a:t>
            </a: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57809" y="801524"/>
            <a:ext cx="2619375" cy="5257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7200"/>
              </a:lnSpc>
              <a:spcBef>
                <a:spcPts val="100"/>
              </a:spcBef>
            </a:pPr>
            <a:r>
              <a:rPr dirty="0" sz="1400" spc="55" b="1">
                <a:solidFill>
                  <a:srgbClr val="C00000"/>
                </a:solidFill>
                <a:latin typeface="Calibri"/>
                <a:cs typeface="Calibri"/>
              </a:rPr>
              <a:t>First</a:t>
            </a:r>
            <a:r>
              <a:rPr dirty="0" sz="1400" spc="-1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400" spc="60" b="1">
                <a:solidFill>
                  <a:srgbClr val="C00000"/>
                </a:solidFill>
                <a:latin typeface="Calibri"/>
                <a:cs typeface="Calibri"/>
              </a:rPr>
              <a:t>Nations</a:t>
            </a:r>
            <a:r>
              <a:rPr dirty="0" sz="1400" spc="-2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400" spc="65" b="1">
                <a:solidFill>
                  <a:srgbClr val="C00000"/>
                </a:solidFill>
                <a:latin typeface="Calibri"/>
                <a:cs typeface="Calibri"/>
              </a:rPr>
              <a:t>Playable</a:t>
            </a:r>
            <a:r>
              <a:rPr dirty="0" sz="1400" spc="-15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400" spc="75" b="1">
                <a:solidFill>
                  <a:srgbClr val="C00000"/>
                </a:solidFill>
                <a:latin typeface="Calibri"/>
                <a:cs typeface="Calibri"/>
              </a:rPr>
              <a:t>Public</a:t>
            </a:r>
            <a:r>
              <a:rPr dirty="0" sz="1400" spc="-1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400" spc="-25" b="1">
                <a:solidFill>
                  <a:srgbClr val="C00000"/>
                </a:solidFill>
                <a:latin typeface="Calibri"/>
                <a:cs typeface="Calibri"/>
              </a:rPr>
              <a:t>Art </a:t>
            </a:r>
            <a:r>
              <a:rPr dirty="0" sz="1400" spc="70" b="1">
                <a:solidFill>
                  <a:srgbClr val="C00000"/>
                </a:solidFill>
                <a:latin typeface="Calibri"/>
                <a:cs typeface="Calibri"/>
              </a:rPr>
              <a:t>Sculpture:</a:t>
            </a:r>
            <a:r>
              <a:rPr dirty="0" sz="1400" spc="-2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400" spc="55" b="1">
                <a:solidFill>
                  <a:srgbClr val="C00000"/>
                </a:solidFill>
                <a:latin typeface="Calibri"/>
                <a:cs typeface="Calibri"/>
              </a:rPr>
              <a:t>Edwina</a:t>
            </a:r>
            <a:r>
              <a:rPr dirty="0" sz="1400" spc="-15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400" spc="40" b="1">
                <a:solidFill>
                  <a:srgbClr val="C00000"/>
                </a:solidFill>
                <a:latin typeface="Calibri"/>
                <a:cs typeface="Calibri"/>
              </a:rPr>
              <a:t>Green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347725" y="3950461"/>
            <a:ext cx="2681605" cy="345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dirty="0" sz="900" spc="10">
                <a:latin typeface="Calibri"/>
                <a:cs typeface="Calibri"/>
              </a:rPr>
              <a:t>Above:</a:t>
            </a:r>
            <a:r>
              <a:rPr dirty="0" sz="900" spc="25">
                <a:latin typeface="Calibri"/>
                <a:cs typeface="Calibri"/>
              </a:rPr>
              <a:t> </a:t>
            </a:r>
            <a:r>
              <a:rPr dirty="0" sz="900" spc="10">
                <a:latin typeface="Calibri"/>
                <a:cs typeface="Calibri"/>
              </a:rPr>
              <a:t>Edwina</a:t>
            </a:r>
            <a:r>
              <a:rPr dirty="0" sz="900" spc="20">
                <a:latin typeface="Calibri"/>
                <a:cs typeface="Calibri"/>
              </a:rPr>
              <a:t> </a:t>
            </a:r>
            <a:r>
              <a:rPr dirty="0" sz="900" spc="10">
                <a:latin typeface="Calibri"/>
                <a:cs typeface="Calibri"/>
              </a:rPr>
              <a:t>Green</a:t>
            </a:r>
            <a:r>
              <a:rPr dirty="0" sz="900" spc="25">
                <a:latin typeface="Calibri"/>
                <a:cs typeface="Calibri"/>
              </a:rPr>
              <a:t> </a:t>
            </a:r>
            <a:r>
              <a:rPr dirty="0" sz="900" spc="10">
                <a:latin typeface="Calibri"/>
                <a:cs typeface="Calibri"/>
              </a:rPr>
              <a:t>artist</a:t>
            </a:r>
            <a:r>
              <a:rPr dirty="0" sz="900" spc="20">
                <a:latin typeface="Calibri"/>
                <a:cs typeface="Calibri"/>
              </a:rPr>
              <a:t> </a:t>
            </a:r>
            <a:r>
              <a:rPr dirty="0" sz="900" spc="10">
                <a:latin typeface="Calibri"/>
                <a:cs typeface="Calibri"/>
              </a:rPr>
              <a:t>illustration</a:t>
            </a:r>
            <a:r>
              <a:rPr dirty="0" sz="900" spc="20">
                <a:latin typeface="Calibri"/>
                <a:cs typeface="Calibri"/>
              </a:rPr>
              <a:t> </a:t>
            </a:r>
            <a:r>
              <a:rPr dirty="0" sz="900" spc="10">
                <a:latin typeface="Calibri"/>
                <a:cs typeface="Calibri"/>
              </a:rPr>
              <a:t>of</a:t>
            </a:r>
            <a:r>
              <a:rPr dirty="0" sz="900" spc="25">
                <a:latin typeface="Calibri"/>
                <a:cs typeface="Calibri"/>
              </a:rPr>
              <a:t> </a:t>
            </a:r>
            <a:r>
              <a:rPr dirty="0" sz="900" spc="10">
                <a:latin typeface="Calibri"/>
                <a:cs typeface="Calibri"/>
              </a:rPr>
              <a:t>First</a:t>
            </a:r>
            <a:r>
              <a:rPr dirty="0" sz="900" spc="15">
                <a:latin typeface="Calibri"/>
                <a:cs typeface="Calibri"/>
              </a:rPr>
              <a:t> </a:t>
            </a:r>
            <a:r>
              <a:rPr dirty="0" sz="900" spc="-10">
                <a:latin typeface="Calibri"/>
                <a:cs typeface="Calibri"/>
              </a:rPr>
              <a:t>Nations</a:t>
            </a:r>
            <a:r>
              <a:rPr dirty="0" sz="900" spc="10">
                <a:latin typeface="Calibri"/>
                <a:cs typeface="Calibri"/>
              </a:rPr>
              <a:t> Playable</a:t>
            </a:r>
            <a:r>
              <a:rPr dirty="0" sz="900" spc="65">
                <a:latin typeface="Calibri"/>
                <a:cs typeface="Calibri"/>
              </a:rPr>
              <a:t> </a:t>
            </a:r>
            <a:r>
              <a:rPr dirty="0" sz="900" spc="10">
                <a:latin typeface="Calibri"/>
                <a:cs typeface="Calibri"/>
              </a:rPr>
              <a:t>Public</a:t>
            </a:r>
            <a:r>
              <a:rPr dirty="0" sz="900" spc="6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Art</a:t>
            </a:r>
            <a:r>
              <a:rPr dirty="0" sz="900" spc="80">
                <a:latin typeface="Calibri"/>
                <a:cs typeface="Calibri"/>
              </a:rPr>
              <a:t> </a:t>
            </a:r>
            <a:r>
              <a:rPr dirty="0" sz="900" spc="-10">
                <a:latin typeface="Calibri"/>
                <a:cs typeface="Calibri"/>
              </a:rPr>
              <a:t>Sculpture.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347725" y="4387088"/>
            <a:ext cx="3244215" cy="51136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373380">
              <a:lnSpc>
                <a:spcPct val="116900"/>
              </a:lnSpc>
              <a:spcBef>
                <a:spcPts val="100"/>
              </a:spcBef>
            </a:pPr>
            <a:r>
              <a:rPr dirty="0" sz="1200" spc="10" i="1">
                <a:latin typeface="Calibri"/>
                <a:cs typeface="Calibri"/>
              </a:rPr>
              <a:t>The</a:t>
            </a:r>
            <a:r>
              <a:rPr dirty="0" sz="1200" spc="85" i="1">
                <a:latin typeface="Calibri"/>
                <a:cs typeface="Calibri"/>
              </a:rPr>
              <a:t> </a:t>
            </a:r>
            <a:r>
              <a:rPr dirty="0" sz="1200" spc="10" i="1">
                <a:latin typeface="Calibri"/>
                <a:cs typeface="Calibri"/>
              </a:rPr>
              <a:t>First</a:t>
            </a:r>
            <a:r>
              <a:rPr dirty="0" sz="1200" spc="95" i="1">
                <a:latin typeface="Calibri"/>
                <a:cs typeface="Calibri"/>
              </a:rPr>
              <a:t> </a:t>
            </a:r>
            <a:r>
              <a:rPr dirty="0" sz="1200" spc="10" i="1">
                <a:latin typeface="Calibri"/>
                <a:cs typeface="Calibri"/>
              </a:rPr>
              <a:t>Nations</a:t>
            </a:r>
            <a:r>
              <a:rPr dirty="0" sz="1200" spc="90" i="1">
                <a:latin typeface="Calibri"/>
                <a:cs typeface="Calibri"/>
              </a:rPr>
              <a:t> </a:t>
            </a:r>
            <a:r>
              <a:rPr dirty="0" sz="1200" spc="10" i="1">
                <a:latin typeface="Calibri"/>
                <a:cs typeface="Calibri"/>
              </a:rPr>
              <a:t>Playable</a:t>
            </a:r>
            <a:r>
              <a:rPr dirty="0" sz="1200" spc="90" i="1">
                <a:latin typeface="Calibri"/>
                <a:cs typeface="Calibri"/>
              </a:rPr>
              <a:t> </a:t>
            </a:r>
            <a:r>
              <a:rPr dirty="0" sz="1200" spc="50" i="1">
                <a:solidFill>
                  <a:srgbClr val="C00000"/>
                </a:solidFill>
                <a:latin typeface="Calibri"/>
                <a:cs typeface="Calibri"/>
              </a:rPr>
              <a:t>Public</a:t>
            </a:r>
            <a:r>
              <a:rPr dirty="0" sz="1200" spc="95" i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200" spc="-25" i="1">
                <a:solidFill>
                  <a:srgbClr val="C00000"/>
                </a:solidFill>
                <a:latin typeface="Calibri"/>
                <a:cs typeface="Calibri"/>
              </a:rPr>
              <a:t>Art</a:t>
            </a:r>
            <a:r>
              <a:rPr dirty="0" sz="1200" spc="-25" i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200" spc="45" i="1">
                <a:latin typeface="Calibri"/>
                <a:cs typeface="Calibri"/>
              </a:rPr>
              <a:t>Sculpture</a:t>
            </a:r>
            <a:r>
              <a:rPr dirty="0" sz="1200" spc="40" i="1">
                <a:latin typeface="Calibri"/>
                <a:cs typeface="Calibri"/>
              </a:rPr>
              <a:t> </a:t>
            </a:r>
            <a:r>
              <a:rPr dirty="0" sz="1200" spc="60">
                <a:latin typeface="Calibri"/>
                <a:cs typeface="Calibri"/>
              </a:rPr>
              <a:t>has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been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designed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by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Edwina </a:t>
            </a:r>
            <a:r>
              <a:rPr dirty="0" sz="1200" spc="10">
                <a:latin typeface="Calibri"/>
                <a:cs typeface="Calibri"/>
              </a:rPr>
              <a:t>Green,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a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Trawlwoolway,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First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Nations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artist.</a:t>
            </a:r>
            <a:endParaRPr sz="1200">
              <a:latin typeface="Calibri"/>
              <a:cs typeface="Calibri"/>
            </a:endParaRPr>
          </a:p>
          <a:p>
            <a:pPr marL="12700" marR="354330">
              <a:lnSpc>
                <a:spcPct val="117000"/>
              </a:lnSpc>
              <a:spcBef>
                <a:spcPts val="1005"/>
              </a:spcBef>
            </a:pP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C00000"/>
                </a:solidFill>
                <a:latin typeface="Calibri"/>
                <a:cs typeface="Calibri"/>
              </a:rPr>
              <a:t>Moonee</a:t>
            </a:r>
            <a:r>
              <a:rPr dirty="0" sz="1200" spc="7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C00000"/>
                </a:solidFill>
                <a:latin typeface="Calibri"/>
                <a:cs typeface="Calibri"/>
              </a:rPr>
              <a:t>Valley</a:t>
            </a:r>
            <a:r>
              <a:rPr dirty="0" sz="1200" spc="8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C00000"/>
                </a:solidFill>
                <a:latin typeface="Calibri"/>
                <a:cs typeface="Calibri"/>
              </a:rPr>
              <a:t>City</a:t>
            </a:r>
            <a:r>
              <a:rPr dirty="0" sz="1200" spc="7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200" spc="50">
                <a:solidFill>
                  <a:srgbClr val="C00000"/>
                </a:solidFill>
                <a:latin typeface="Calibri"/>
                <a:cs typeface="Calibri"/>
              </a:rPr>
              <a:t>Council </a:t>
            </a:r>
            <a:r>
              <a:rPr dirty="0" sz="1200" spc="30">
                <a:solidFill>
                  <a:srgbClr val="C00000"/>
                </a:solidFill>
                <a:latin typeface="Calibri"/>
                <a:cs typeface="Calibri"/>
              </a:rPr>
              <a:t>commissioned</a:t>
            </a:r>
            <a:r>
              <a:rPr dirty="0" sz="1200" spc="2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200" spc="30">
                <a:latin typeface="Calibri"/>
                <a:cs typeface="Calibri"/>
              </a:rPr>
              <a:t>Edwina Green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to </a:t>
            </a:r>
            <a:r>
              <a:rPr dirty="0" sz="1200" spc="30">
                <a:latin typeface="Calibri"/>
                <a:cs typeface="Calibri"/>
              </a:rPr>
              <a:t>design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the </a:t>
            </a:r>
            <a:r>
              <a:rPr dirty="0" sz="1200" spc="20">
                <a:latin typeface="Calibri"/>
                <a:cs typeface="Calibri"/>
              </a:rPr>
              <a:t>sculpture</a:t>
            </a:r>
            <a:r>
              <a:rPr dirty="0" sz="1200" spc="10">
                <a:latin typeface="Calibri"/>
                <a:cs typeface="Calibri"/>
              </a:rPr>
              <a:t> with </a:t>
            </a:r>
            <a:r>
              <a:rPr dirty="0" sz="1200" spc="55">
                <a:latin typeface="Calibri"/>
                <a:cs typeface="Calibri"/>
              </a:rPr>
              <a:t>a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focus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on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the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themes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of </a:t>
            </a:r>
            <a:r>
              <a:rPr dirty="0" sz="1200" spc="20">
                <a:latin typeface="Calibri"/>
                <a:cs typeface="Calibri"/>
              </a:rPr>
              <a:t>childhood,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play,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togetherness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and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renewal.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it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reflect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how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Wurundjeri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Woi- </a:t>
            </a:r>
            <a:r>
              <a:rPr dirty="0" sz="1200" spc="10">
                <a:latin typeface="Calibri"/>
                <a:cs typeface="Calibri"/>
              </a:rPr>
              <a:t>wurrung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First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Peoples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have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been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connected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Maribyrnong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River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over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40,000 years.</a:t>
            </a:r>
            <a:endParaRPr sz="1200">
              <a:latin typeface="Calibri"/>
              <a:cs typeface="Calibri"/>
            </a:endParaRPr>
          </a:p>
          <a:p>
            <a:pPr marL="12700" marR="5080">
              <a:lnSpc>
                <a:spcPct val="116900"/>
              </a:lnSpc>
              <a:spcBef>
                <a:spcPts val="1005"/>
              </a:spcBef>
            </a:pPr>
            <a:r>
              <a:rPr dirty="0" sz="1200">
                <a:latin typeface="Calibri"/>
                <a:cs typeface="Calibri"/>
              </a:rPr>
              <a:t>Edwina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was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chosen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from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a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number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First </a:t>
            </a:r>
            <a:r>
              <a:rPr dirty="0" sz="1200" spc="10">
                <a:latin typeface="Calibri"/>
                <a:cs typeface="Calibri"/>
              </a:rPr>
              <a:t>Nations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Artists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 spc="80">
                <a:latin typeface="Calibri"/>
                <a:cs typeface="Calibri"/>
              </a:rPr>
              <a:t>as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the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recipient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(the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receiver)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of </a:t>
            </a:r>
            <a:r>
              <a:rPr dirty="0" sz="1200" spc="20">
                <a:latin typeface="Calibri"/>
                <a:cs typeface="Calibri"/>
              </a:rPr>
              <a:t>the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 spc="30">
                <a:latin typeface="Calibri"/>
                <a:cs typeface="Calibri"/>
              </a:rPr>
              <a:t>commission.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 spc="30">
                <a:latin typeface="Calibri"/>
                <a:cs typeface="Calibri"/>
              </a:rPr>
              <a:t>Edwina’s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 spc="30">
                <a:latin typeface="Calibri"/>
                <a:cs typeface="Calibri"/>
              </a:rPr>
              <a:t>design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provides </a:t>
            </a:r>
            <a:r>
              <a:rPr dirty="0" sz="1200" spc="10">
                <a:latin typeface="Calibri"/>
                <a:cs typeface="Calibri"/>
              </a:rPr>
              <a:t>creative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and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imaginative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play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opportunities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for </a:t>
            </a:r>
            <a:r>
              <a:rPr dirty="0" sz="1200" spc="10">
                <a:latin typeface="Calibri"/>
                <a:cs typeface="Calibri"/>
              </a:rPr>
              <a:t>children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and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connects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children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to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Country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 spc="80">
                <a:latin typeface="Calibri"/>
                <a:cs typeface="Calibri"/>
              </a:rPr>
              <a:t>as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 spc="25">
                <a:latin typeface="Calibri"/>
                <a:cs typeface="Calibri"/>
              </a:rPr>
              <a:t>she </a:t>
            </a:r>
            <a:r>
              <a:rPr dirty="0" sz="1200" spc="-10">
                <a:latin typeface="Calibri"/>
                <a:cs typeface="Calibri"/>
              </a:rPr>
              <a:t>explains,</a:t>
            </a:r>
            <a:endParaRPr sz="1200">
              <a:latin typeface="Calibri"/>
              <a:cs typeface="Calibri"/>
            </a:endParaRPr>
          </a:p>
          <a:p>
            <a:pPr marL="12700" marR="292735">
              <a:lnSpc>
                <a:spcPct val="117000"/>
              </a:lnSpc>
              <a:spcBef>
                <a:spcPts val="1000"/>
              </a:spcBef>
            </a:pPr>
            <a:r>
              <a:rPr dirty="0" sz="1200" spc="10">
                <a:solidFill>
                  <a:srgbClr val="C00000"/>
                </a:solidFill>
                <a:latin typeface="Calibri"/>
                <a:cs typeface="Calibri"/>
              </a:rPr>
              <a:t>‘With</a:t>
            </a:r>
            <a:r>
              <a:rPr dirty="0" sz="1200" spc="7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200" spc="10">
                <a:solidFill>
                  <a:srgbClr val="C00000"/>
                </a:solidFill>
                <a:latin typeface="Calibri"/>
                <a:cs typeface="Calibri"/>
              </a:rPr>
              <a:t>its</a:t>
            </a:r>
            <a:r>
              <a:rPr dirty="0" sz="1200" spc="7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200" spc="10">
                <a:solidFill>
                  <a:srgbClr val="C00000"/>
                </a:solidFill>
                <a:latin typeface="Calibri"/>
                <a:cs typeface="Calibri"/>
              </a:rPr>
              <a:t>soft,</a:t>
            </a:r>
            <a:r>
              <a:rPr dirty="0" sz="1200" spc="7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200" spc="10">
                <a:solidFill>
                  <a:srgbClr val="C00000"/>
                </a:solidFill>
                <a:latin typeface="Calibri"/>
                <a:cs typeface="Calibri"/>
              </a:rPr>
              <a:t>undulating</a:t>
            </a:r>
            <a:r>
              <a:rPr dirty="0" sz="1200" spc="8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200" spc="10">
                <a:solidFill>
                  <a:srgbClr val="C00000"/>
                </a:solidFill>
                <a:latin typeface="Calibri"/>
                <a:cs typeface="Calibri"/>
              </a:rPr>
              <a:t>curves</a:t>
            </a:r>
            <a:r>
              <a:rPr dirty="0" sz="1200" spc="7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200" spc="10">
                <a:solidFill>
                  <a:srgbClr val="C00000"/>
                </a:solidFill>
                <a:latin typeface="Calibri"/>
                <a:cs typeface="Calibri"/>
              </a:rPr>
              <a:t>and</a:t>
            </a:r>
            <a:r>
              <a:rPr dirty="0" sz="1200" spc="7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C00000"/>
                </a:solidFill>
                <a:latin typeface="Calibri"/>
                <a:cs typeface="Calibri"/>
              </a:rPr>
              <a:t>organic </a:t>
            </a:r>
            <a:r>
              <a:rPr dirty="0" sz="1200" spc="10">
                <a:solidFill>
                  <a:srgbClr val="C00000"/>
                </a:solidFill>
                <a:latin typeface="Calibri"/>
                <a:cs typeface="Calibri"/>
              </a:rPr>
              <a:t>shape,</a:t>
            </a:r>
            <a:r>
              <a:rPr dirty="0" sz="1200" spc="2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200" spc="10">
                <a:solidFill>
                  <a:srgbClr val="C00000"/>
                </a:solidFill>
                <a:latin typeface="Calibri"/>
                <a:cs typeface="Calibri"/>
              </a:rPr>
              <a:t>the</a:t>
            </a:r>
            <a:r>
              <a:rPr dirty="0" sz="1200" spc="3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200" spc="10">
                <a:solidFill>
                  <a:srgbClr val="C00000"/>
                </a:solidFill>
                <a:latin typeface="Calibri"/>
                <a:cs typeface="Calibri"/>
              </a:rPr>
              <a:t>form</a:t>
            </a:r>
            <a:r>
              <a:rPr dirty="0" sz="1200" spc="3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200" spc="50">
                <a:solidFill>
                  <a:srgbClr val="C00000"/>
                </a:solidFill>
                <a:latin typeface="Calibri"/>
                <a:cs typeface="Calibri"/>
              </a:rPr>
              <a:t>echoes</a:t>
            </a:r>
            <a:r>
              <a:rPr dirty="0" sz="1200" spc="3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200" spc="10">
                <a:solidFill>
                  <a:srgbClr val="C00000"/>
                </a:solidFill>
                <a:latin typeface="Calibri"/>
                <a:cs typeface="Calibri"/>
              </a:rPr>
              <a:t>the</a:t>
            </a:r>
            <a:r>
              <a:rPr dirty="0" sz="1200" spc="3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200" spc="10">
                <a:solidFill>
                  <a:srgbClr val="C00000"/>
                </a:solidFill>
                <a:latin typeface="Calibri"/>
                <a:cs typeface="Calibri"/>
              </a:rPr>
              <a:t>shifting</a:t>
            </a:r>
            <a:r>
              <a:rPr dirty="0" sz="1200" spc="2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C00000"/>
                </a:solidFill>
                <a:latin typeface="Calibri"/>
                <a:cs typeface="Calibri"/>
              </a:rPr>
              <a:t>contours </a:t>
            </a:r>
            <a:r>
              <a:rPr dirty="0" sz="1200">
                <a:solidFill>
                  <a:srgbClr val="C00000"/>
                </a:solidFill>
                <a:latin typeface="Calibri"/>
                <a:cs typeface="Calibri"/>
              </a:rPr>
              <a:t>of</a:t>
            </a:r>
            <a:r>
              <a:rPr dirty="0" sz="1200" spc="6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C00000"/>
                </a:solidFill>
                <a:latin typeface="Calibri"/>
                <a:cs typeface="Calibri"/>
              </a:rPr>
              <a:t>under</a:t>
            </a:r>
            <a:r>
              <a:rPr dirty="0" sz="1200" spc="7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C00000"/>
                </a:solidFill>
                <a:latin typeface="Calibri"/>
                <a:cs typeface="Calibri"/>
              </a:rPr>
              <a:t>water</a:t>
            </a:r>
            <a:r>
              <a:rPr dirty="0" sz="1200" spc="7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C00000"/>
                </a:solidFill>
                <a:latin typeface="Calibri"/>
                <a:cs typeface="Calibri"/>
              </a:rPr>
              <a:t>eco-</a:t>
            </a:r>
            <a:r>
              <a:rPr dirty="0" sz="1200" spc="50">
                <a:solidFill>
                  <a:srgbClr val="C00000"/>
                </a:solidFill>
                <a:latin typeface="Calibri"/>
                <a:cs typeface="Calibri"/>
              </a:rPr>
              <a:t>systems</a:t>
            </a:r>
            <a:r>
              <a:rPr dirty="0" sz="1200" spc="6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C00000"/>
                </a:solidFill>
                <a:latin typeface="Calibri"/>
                <a:cs typeface="Calibri"/>
              </a:rPr>
              <a:t>found</a:t>
            </a:r>
            <a:r>
              <a:rPr dirty="0" sz="1200" spc="6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C00000"/>
                </a:solidFill>
                <a:latin typeface="Calibri"/>
                <a:cs typeface="Calibri"/>
              </a:rPr>
              <a:t>in</a:t>
            </a:r>
            <a:r>
              <a:rPr dirty="0" sz="1200" spc="7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200" spc="-25">
                <a:solidFill>
                  <a:srgbClr val="C00000"/>
                </a:solidFill>
                <a:latin typeface="Calibri"/>
                <a:cs typeface="Calibri"/>
              </a:rPr>
              <a:t>the </a:t>
            </a:r>
            <a:r>
              <a:rPr dirty="0" sz="1200" spc="10">
                <a:solidFill>
                  <a:srgbClr val="C00000"/>
                </a:solidFill>
                <a:latin typeface="Calibri"/>
                <a:cs typeface="Calibri"/>
              </a:rPr>
              <a:t>Maribyrnong</a:t>
            </a:r>
            <a:r>
              <a:rPr dirty="0" sz="1200" spc="5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200" spc="10">
                <a:solidFill>
                  <a:srgbClr val="C00000"/>
                </a:solidFill>
                <a:latin typeface="Calibri"/>
                <a:cs typeface="Calibri"/>
              </a:rPr>
              <a:t>River,</a:t>
            </a:r>
            <a:r>
              <a:rPr dirty="0" sz="1200" spc="4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200" spc="10">
                <a:solidFill>
                  <a:srgbClr val="C00000"/>
                </a:solidFill>
                <a:latin typeface="Calibri"/>
                <a:cs typeface="Calibri"/>
              </a:rPr>
              <a:t>it’s</a:t>
            </a:r>
            <a:r>
              <a:rPr dirty="0" sz="1200" spc="4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200" spc="10">
                <a:solidFill>
                  <a:srgbClr val="C00000"/>
                </a:solidFill>
                <a:latin typeface="Calibri"/>
                <a:cs typeface="Calibri"/>
              </a:rPr>
              <a:t>riverbeds,</a:t>
            </a:r>
            <a:r>
              <a:rPr dirty="0" sz="1200" spc="4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200" spc="10">
                <a:solidFill>
                  <a:srgbClr val="C00000"/>
                </a:solidFill>
                <a:latin typeface="Calibri"/>
                <a:cs typeface="Calibri"/>
              </a:rPr>
              <a:t>and</a:t>
            </a:r>
            <a:r>
              <a:rPr dirty="0" sz="1200" spc="4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200" spc="-25">
                <a:solidFill>
                  <a:srgbClr val="C00000"/>
                </a:solidFill>
                <a:latin typeface="Calibri"/>
                <a:cs typeface="Calibri"/>
              </a:rPr>
              <a:t>the </a:t>
            </a:r>
            <a:r>
              <a:rPr dirty="0" sz="1200" spc="-10">
                <a:solidFill>
                  <a:srgbClr val="C00000"/>
                </a:solidFill>
                <a:latin typeface="Arial"/>
                <a:cs typeface="Arial"/>
              </a:rPr>
              <a:t>gentle </a:t>
            </a:r>
            <a:r>
              <a:rPr dirty="0" sz="1200">
                <a:solidFill>
                  <a:srgbClr val="C00000"/>
                </a:solidFill>
                <a:latin typeface="Calibri"/>
                <a:cs typeface="Calibri"/>
              </a:rPr>
              <a:t>rise</a:t>
            </a:r>
            <a:r>
              <a:rPr dirty="0" sz="1200" spc="5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C00000"/>
                </a:solidFill>
                <a:latin typeface="Calibri"/>
                <a:cs typeface="Calibri"/>
              </a:rPr>
              <a:t>and</a:t>
            </a:r>
            <a:r>
              <a:rPr dirty="0" sz="1200" spc="5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C00000"/>
                </a:solidFill>
                <a:latin typeface="Calibri"/>
                <a:cs typeface="Calibri"/>
              </a:rPr>
              <a:t>fall</a:t>
            </a:r>
            <a:r>
              <a:rPr dirty="0" sz="1200" spc="5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C00000"/>
                </a:solidFill>
                <a:latin typeface="Calibri"/>
                <a:cs typeface="Calibri"/>
              </a:rPr>
              <a:t>of</a:t>
            </a:r>
            <a:r>
              <a:rPr dirty="0" sz="1200" spc="5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C00000"/>
                </a:solidFill>
                <a:latin typeface="Calibri"/>
                <a:cs typeface="Calibri"/>
              </a:rPr>
              <a:t>the</a:t>
            </a:r>
            <a:r>
              <a:rPr dirty="0" sz="1200" spc="5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C00000"/>
                </a:solidFill>
                <a:latin typeface="Calibri"/>
                <a:cs typeface="Calibri"/>
              </a:rPr>
              <a:t>land’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4217923" y="1563115"/>
            <a:ext cx="3056255" cy="29324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13970">
              <a:lnSpc>
                <a:spcPct val="117000"/>
              </a:lnSpc>
              <a:spcBef>
                <a:spcPts val="95"/>
              </a:spcBef>
            </a:pPr>
            <a:r>
              <a:rPr dirty="0" sz="1200" spc="90">
                <a:solidFill>
                  <a:srgbClr val="C00000"/>
                </a:solidFill>
                <a:latin typeface="Calibri"/>
                <a:cs typeface="Calibri"/>
              </a:rPr>
              <a:t>Can</a:t>
            </a:r>
            <a:r>
              <a:rPr dirty="0" sz="1200" spc="4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C00000"/>
                </a:solidFill>
                <a:latin typeface="Calibri"/>
                <a:cs typeface="Calibri"/>
              </a:rPr>
              <a:t>you</a:t>
            </a:r>
            <a:r>
              <a:rPr dirty="0" sz="1200" spc="50">
                <a:solidFill>
                  <a:srgbClr val="C00000"/>
                </a:solidFill>
                <a:latin typeface="Calibri"/>
                <a:cs typeface="Calibri"/>
              </a:rPr>
              <a:t> see</a:t>
            </a:r>
            <a:r>
              <a:rPr dirty="0" sz="1200" spc="4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C00000"/>
                </a:solidFill>
                <a:latin typeface="Calibri"/>
                <a:cs typeface="Calibri"/>
              </a:rPr>
              <a:t>the</a:t>
            </a:r>
            <a:r>
              <a:rPr dirty="0" sz="1200" spc="5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C00000"/>
                </a:solidFill>
                <a:latin typeface="Calibri"/>
                <a:cs typeface="Calibri"/>
              </a:rPr>
              <a:t>sphere</a:t>
            </a:r>
            <a:r>
              <a:rPr dirty="0" sz="1200" spc="4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C00000"/>
                </a:solidFill>
                <a:latin typeface="Calibri"/>
                <a:cs typeface="Calibri"/>
              </a:rPr>
              <a:t>sitting</a:t>
            </a:r>
            <a:r>
              <a:rPr dirty="0" sz="1200" spc="4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C00000"/>
                </a:solidFill>
                <a:latin typeface="Calibri"/>
                <a:cs typeface="Calibri"/>
              </a:rPr>
              <a:t>underneath?</a:t>
            </a:r>
            <a:r>
              <a:rPr dirty="0" sz="1200" spc="50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The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sphere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represents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a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pearl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found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within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an </a:t>
            </a:r>
            <a:r>
              <a:rPr dirty="0" sz="1200" spc="10">
                <a:latin typeface="Calibri"/>
                <a:cs typeface="Calibri"/>
              </a:rPr>
              <a:t>oyster.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Oysters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were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a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food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source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for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the </a:t>
            </a:r>
            <a:r>
              <a:rPr dirty="0" sz="1200">
                <a:latin typeface="Calibri"/>
                <a:cs typeface="Calibri"/>
              </a:rPr>
              <a:t>Wurundjeri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people,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who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harvested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them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along </a:t>
            </a:r>
            <a:r>
              <a:rPr dirty="0" sz="1200" spc="10">
                <a:latin typeface="Calibri"/>
                <a:cs typeface="Calibri"/>
              </a:rPr>
              <a:t>the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riverbanks of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the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Maribyrnong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River.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The </a:t>
            </a:r>
            <a:r>
              <a:rPr dirty="0" sz="1200" spc="10">
                <a:latin typeface="Calibri"/>
                <a:cs typeface="Calibri"/>
              </a:rPr>
              <a:t>texture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of the sculpture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represents </a:t>
            </a:r>
            <a:r>
              <a:rPr dirty="0" sz="1200" spc="-25">
                <a:latin typeface="Calibri"/>
                <a:cs typeface="Calibri"/>
              </a:rPr>
              <a:t>the</a:t>
            </a:r>
            <a:r>
              <a:rPr dirty="0" sz="1200" spc="5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layered,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ridged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pattern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oyster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shells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as </a:t>
            </a:r>
            <a:r>
              <a:rPr dirty="0" sz="1200">
                <a:latin typeface="Calibri"/>
                <a:cs typeface="Calibri"/>
              </a:rPr>
              <a:t>Edwina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explains,</a:t>
            </a:r>
            <a:endParaRPr sz="1200">
              <a:latin typeface="Calibri"/>
              <a:cs typeface="Calibri"/>
            </a:endParaRPr>
          </a:p>
          <a:p>
            <a:pPr marL="12700" marR="5080">
              <a:lnSpc>
                <a:spcPct val="117000"/>
              </a:lnSpc>
              <a:spcBef>
                <a:spcPts val="994"/>
              </a:spcBef>
            </a:pPr>
            <a:r>
              <a:rPr dirty="0" sz="1200" spc="10">
                <a:solidFill>
                  <a:srgbClr val="C00000"/>
                </a:solidFill>
                <a:latin typeface="Calibri"/>
                <a:cs typeface="Calibri"/>
              </a:rPr>
              <a:t>‘Oysters,</a:t>
            </a:r>
            <a:r>
              <a:rPr dirty="0" sz="1200" spc="5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200" spc="10">
                <a:solidFill>
                  <a:srgbClr val="C00000"/>
                </a:solidFill>
                <a:latin typeface="Calibri"/>
                <a:cs typeface="Calibri"/>
              </a:rPr>
              <a:t>which</a:t>
            </a:r>
            <a:r>
              <a:rPr dirty="0" sz="1200" spc="5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200" spc="10">
                <a:solidFill>
                  <a:srgbClr val="C00000"/>
                </a:solidFill>
                <a:latin typeface="Calibri"/>
                <a:cs typeface="Calibri"/>
              </a:rPr>
              <a:t>feature</a:t>
            </a:r>
            <a:r>
              <a:rPr dirty="0" sz="1200" spc="5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200" spc="10">
                <a:solidFill>
                  <a:srgbClr val="C00000"/>
                </a:solidFill>
                <a:latin typeface="Calibri"/>
                <a:cs typeface="Calibri"/>
              </a:rPr>
              <a:t>strongly</a:t>
            </a:r>
            <a:r>
              <a:rPr dirty="0" sz="1200" spc="5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200" spc="10">
                <a:solidFill>
                  <a:srgbClr val="C00000"/>
                </a:solidFill>
                <a:latin typeface="Calibri"/>
                <a:cs typeface="Calibri"/>
              </a:rPr>
              <a:t>in</a:t>
            </a:r>
            <a:r>
              <a:rPr dirty="0" sz="1200" spc="5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200" spc="50">
                <a:solidFill>
                  <a:srgbClr val="C00000"/>
                </a:solidFill>
                <a:latin typeface="Calibri"/>
                <a:cs typeface="Calibri"/>
              </a:rPr>
              <a:t>coastal</a:t>
            </a:r>
            <a:r>
              <a:rPr dirty="0" sz="1200" spc="5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200" spc="-25">
                <a:solidFill>
                  <a:srgbClr val="C00000"/>
                </a:solidFill>
                <a:latin typeface="Calibri"/>
                <a:cs typeface="Calibri"/>
              </a:rPr>
              <a:t>and </a:t>
            </a:r>
            <a:r>
              <a:rPr dirty="0" sz="1200" spc="10">
                <a:solidFill>
                  <a:srgbClr val="C00000"/>
                </a:solidFill>
                <a:latin typeface="Calibri"/>
                <a:cs typeface="Calibri"/>
              </a:rPr>
              <a:t>saltwater</a:t>
            </a:r>
            <a:r>
              <a:rPr dirty="0" sz="1200" spc="5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200" spc="10">
                <a:solidFill>
                  <a:srgbClr val="C00000"/>
                </a:solidFill>
                <a:latin typeface="Calibri"/>
                <a:cs typeface="Calibri"/>
              </a:rPr>
              <a:t>mob,</a:t>
            </a:r>
            <a:r>
              <a:rPr dirty="0" sz="1200" spc="5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200" spc="10">
                <a:solidFill>
                  <a:srgbClr val="C00000"/>
                </a:solidFill>
                <a:latin typeface="Calibri"/>
                <a:cs typeface="Calibri"/>
              </a:rPr>
              <a:t>carry</a:t>
            </a:r>
            <a:r>
              <a:rPr dirty="0" sz="1200" spc="5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200" spc="10">
                <a:solidFill>
                  <a:srgbClr val="C00000"/>
                </a:solidFill>
                <a:latin typeface="Calibri"/>
                <a:cs typeface="Calibri"/>
              </a:rPr>
              <a:t>the</a:t>
            </a:r>
            <a:r>
              <a:rPr dirty="0" sz="1200" spc="5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200" spc="10">
                <a:solidFill>
                  <a:srgbClr val="C00000"/>
                </a:solidFill>
                <a:latin typeface="Calibri"/>
                <a:cs typeface="Calibri"/>
              </a:rPr>
              <a:t>history</a:t>
            </a:r>
            <a:r>
              <a:rPr dirty="0" sz="1200" spc="4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200" spc="10">
                <a:solidFill>
                  <a:srgbClr val="C00000"/>
                </a:solidFill>
                <a:latin typeface="Calibri"/>
                <a:cs typeface="Calibri"/>
              </a:rPr>
              <a:t>of</a:t>
            </a:r>
            <a:r>
              <a:rPr dirty="0" sz="1200" spc="5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200" spc="10">
                <a:solidFill>
                  <a:srgbClr val="C00000"/>
                </a:solidFill>
                <a:latin typeface="Calibri"/>
                <a:cs typeface="Calibri"/>
              </a:rPr>
              <a:t>Country</a:t>
            </a:r>
            <a:r>
              <a:rPr dirty="0" sz="1200" spc="5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200" spc="-25">
                <a:solidFill>
                  <a:srgbClr val="C00000"/>
                </a:solidFill>
                <a:latin typeface="Calibri"/>
                <a:cs typeface="Calibri"/>
              </a:rPr>
              <a:t>in </a:t>
            </a:r>
            <a:r>
              <a:rPr dirty="0" sz="1200">
                <a:solidFill>
                  <a:srgbClr val="C00000"/>
                </a:solidFill>
                <a:latin typeface="Calibri"/>
                <a:cs typeface="Calibri"/>
              </a:rPr>
              <a:t>their</a:t>
            </a:r>
            <a:r>
              <a:rPr dirty="0" sz="1200" spc="4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200" spc="45">
                <a:solidFill>
                  <a:srgbClr val="C00000"/>
                </a:solidFill>
                <a:latin typeface="Calibri"/>
                <a:cs typeface="Calibri"/>
              </a:rPr>
              <a:t>shells: </a:t>
            </a:r>
            <a:r>
              <a:rPr dirty="0" sz="1200">
                <a:solidFill>
                  <a:srgbClr val="C00000"/>
                </a:solidFill>
                <a:latin typeface="Calibri"/>
                <a:cs typeface="Calibri"/>
              </a:rPr>
              <a:t>the</a:t>
            </a:r>
            <a:r>
              <a:rPr dirty="0" sz="1200" spc="4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C00000"/>
                </a:solidFill>
                <a:latin typeface="Calibri"/>
                <a:cs typeface="Calibri"/>
              </a:rPr>
              <a:t>tides,</a:t>
            </a:r>
            <a:r>
              <a:rPr dirty="0" sz="1200" spc="4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C00000"/>
                </a:solidFill>
                <a:latin typeface="Calibri"/>
                <a:cs typeface="Calibri"/>
              </a:rPr>
              <a:t>the</a:t>
            </a:r>
            <a:r>
              <a:rPr dirty="0" sz="1200" spc="3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200" spc="60">
                <a:solidFill>
                  <a:srgbClr val="C00000"/>
                </a:solidFill>
                <a:latin typeface="Calibri"/>
                <a:cs typeface="Calibri"/>
              </a:rPr>
              <a:t>seasons,</a:t>
            </a:r>
            <a:r>
              <a:rPr dirty="0" sz="1200" spc="4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C00000"/>
                </a:solidFill>
                <a:latin typeface="Calibri"/>
                <a:cs typeface="Calibri"/>
              </a:rPr>
              <a:t>and</a:t>
            </a:r>
            <a:r>
              <a:rPr dirty="0" sz="1200" spc="3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200" spc="-25">
                <a:solidFill>
                  <a:srgbClr val="C00000"/>
                </a:solidFill>
                <a:latin typeface="Calibri"/>
                <a:cs typeface="Calibri"/>
              </a:rPr>
              <a:t>the </a:t>
            </a:r>
            <a:r>
              <a:rPr dirty="0" sz="1200" spc="10">
                <a:solidFill>
                  <a:srgbClr val="C00000"/>
                </a:solidFill>
                <a:latin typeface="Calibri"/>
                <a:cs typeface="Calibri"/>
              </a:rPr>
              <a:t>gatherings</a:t>
            </a:r>
            <a:r>
              <a:rPr dirty="0" sz="1200" spc="4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200" spc="10">
                <a:solidFill>
                  <a:srgbClr val="C00000"/>
                </a:solidFill>
                <a:latin typeface="Calibri"/>
                <a:cs typeface="Calibri"/>
              </a:rPr>
              <a:t>that</a:t>
            </a:r>
            <a:r>
              <a:rPr dirty="0" sz="1200" spc="4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200" spc="10">
                <a:solidFill>
                  <a:srgbClr val="C00000"/>
                </a:solidFill>
                <a:latin typeface="Calibri"/>
                <a:cs typeface="Calibri"/>
              </a:rPr>
              <a:t>have</a:t>
            </a:r>
            <a:r>
              <a:rPr dirty="0" sz="1200" spc="4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200" spc="10">
                <a:solidFill>
                  <a:srgbClr val="C00000"/>
                </a:solidFill>
                <a:latin typeface="Calibri"/>
                <a:cs typeface="Calibri"/>
              </a:rPr>
              <a:t>taken</a:t>
            </a:r>
            <a:r>
              <a:rPr dirty="0" sz="1200" spc="4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200" spc="50">
                <a:solidFill>
                  <a:srgbClr val="C00000"/>
                </a:solidFill>
                <a:latin typeface="Calibri"/>
                <a:cs typeface="Calibri"/>
              </a:rPr>
              <a:t>place</a:t>
            </a:r>
            <a:r>
              <a:rPr dirty="0" sz="1200" spc="4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200" spc="10">
                <a:solidFill>
                  <a:srgbClr val="C00000"/>
                </a:solidFill>
                <a:latin typeface="Calibri"/>
                <a:cs typeface="Calibri"/>
              </a:rPr>
              <a:t>along</a:t>
            </a:r>
            <a:r>
              <a:rPr dirty="0" sz="1200" spc="4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200" spc="-25">
                <a:solidFill>
                  <a:srgbClr val="C00000"/>
                </a:solidFill>
                <a:latin typeface="Calibri"/>
                <a:cs typeface="Calibri"/>
              </a:rPr>
              <a:t>the </a:t>
            </a:r>
            <a:r>
              <a:rPr dirty="0" sz="1200" spc="10">
                <a:solidFill>
                  <a:srgbClr val="C00000"/>
                </a:solidFill>
                <a:latin typeface="Calibri"/>
                <a:cs typeface="Calibri"/>
              </a:rPr>
              <a:t>shoreline</a:t>
            </a:r>
            <a:r>
              <a:rPr dirty="0" sz="1200" spc="3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200" spc="10">
                <a:solidFill>
                  <a:srgbClr val="C00000"/>
                </a:solidFill>
                <a:latin typeface="Calibri"/>
                <a:cs typeface="Calibri"/>
              </a:rPr>
              <a:t>for</a:t>
            </a:r>
            <a:r>
              <a:rPr dirty="0" sz="1200" spc="4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C00000"/>
                </a:solidFill>
                <a:latin typeface="Calibri"/>
                <a:cs typeface="Calibri"/>
              </a:rPr>
              <a:t>generations’.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9875" y="1488185"/>
            <a:ext cx="3125444" cy="2344356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3782059" y="4871808"/>
            <a:ext cx="1600200" cy="2491740"/>
          </a:xfrm>
          <a:prstGeom prst="rect">
            <a:avLst/>
          </a:prstGeom>
          <a:solidFill>
            <a:srgbClr val="EBF7FC"/>
          </a:solidFill>
          <a:ln w="22225">
            <a:solidFill>
              <a:srgbClr val="C00000"/>
            </a:solidFill>
          </a:ln>
        </p:spPr>
        <p:txBody>
          <a:bodyPr wrap="square" lIns="0" tIns="123825" rIns="0" bIns="0" rtlCol="0" vert="horz">
            <a:spAutoFit/>
          </a:bodyPr>
          <a:lstStyle/>
          <a:p>
            <a:pPr marL="102235">
              <a:lnSpc>
                <a:spcPct val="100000"/>
              </a:lnSpc>
              <a:spcBef>
                <a:spcPts val="975"/>
              </a:spcBef>
            </a:pPr>
            <a:r>
              <a:rPr dirty="0" sz="1200" spc="60">
                <a:solidFill>
                  <a:srgbClr val="C00000"/>
                </a:solidFill>
                <a:latin typeface="Calibri"/>
                <a:cs typeface="Calibri"/>
              </a:rPr>
              <a:t>SEE</a:t>
            </a:r>
            <a:endParaRPr sz="1200">
              <a:latin typeface="Calibri"/>
              <a:cs typeface="Calibri"/>
            </a:endParaRPr>
          </a:p>
          <a:p>
            <a:pPr marL="102235" marR="337185">
              <a:lnSpc>
                <a:spcPts val="1689"/>
              </a:lnSpc>
              <a:spcBef>
                <a:spcPts val="85"/>
              </a:spcBef>
            </a:pPr>
            <a:r>
              <a:rPr dirty="0" sz="1200" spc="90">
                <a:solidFill>
                  <a:srgbClr val="171717"/>
                </a:solidFill>
                <a:latin typeface="Calibri"/>
                <a:cs typeface="Calibri"/>
              </a:rPr>
              <a:t>Can</a:t>
            </a:r>
            <a:r>
              <a:rPr dirty="0" sz="1200">
                <a:solidFill>
                  <a:srgbClr val="171717"/>
                </a:solidFill>
                <a:latin typeface="Calibri"/>
                <a:cs typeface="Calibri"/>
              </a:rPr>
              <a:t> you</a:t>
            </a:r>
            <a:r>
              <a:rPr dirty="0" sz="1200" spc="1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171717"/>
                </a:solidFill>
                <a:latin typeface="Calibri"/>
                <a:cs typeface="Calibri"/>
              </a:rPr>
              <a:t>describe </a:t>
            </a:r>
            <a:r>
              <a:rPr dirty="0" sz="1200">
                <a:solidFill>
                  <a:srgbClr val="171717"/>
                </a:solidFill>
                <a:latin typeface="Calibri"/>
                <a:cs typeface="Calibri"/>
              </a:rPr>
              <a:t>what</a:t>
            </a:r>
            <a:r>
              <a:rPr dirty="0" sz="1200" spc="15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171717"/>
                </a:solidFill>
                <a:latin typeface="Calibri"/>
                <a:cs typeface="Calibri"/>
              </a:rPr>
              <a:t>you</a:t>
            </a:r>
            <a:r>
              <a:rPr dirty="0" sz="1200" spc="15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dirty="0" sz="1200" spc="50">
                <a:solidFill>
                  <a:srgbClr val="171717"/>
                </a:solidFill>
                <a:latin typeface="Calibri"/>
                <a:cs typeface="Calibri"/>
              </a:rPr>
              <a:t>see</a:t>
            </a:r>
            <a:r>
              <a:rPr dirty="0" sz="1200" spc="15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dirty="0" sz="1200" spc="-50">
                <a:solidFill>
                  <a:srgbClr val="171717"/>
                </a:solidFill>
                <a:latin typeface="Calibri"/>
                <a:cs typeface="Calibri"/>
              </a:rPr>
              <a:t>– </a:t>
            </a:r>
            <a:r>
              <a:rPr dirty="0" sz="1200" spc="45">
                <a:solidFill>
                  <a:srgbClr val="171717"/>
                </a:solidFill>
                <a:latin typeface="Calibri"/>
                <a:cs typeface="Calibri"/>
              </a:rPr>
              <a:t>symbols,</a:t>
            </a:r>
            <a:r>
              <a:rPr dirty="0" sz="1200" spc="-5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dirty="0" sz="1200" spc="45">
                <a:solidFill>
                  <a:srgbClr val="171717"/>
                </a:solidFill>
                <a:latin typeface="Calibri"/>
                <a:cs typeface="Calibri"/>
              </a:rPr>
              <a:t>shapes, </a:t>
            </a:r>
            <a:r>
              <a:rPr dirty="0" sz="1200" spc="-10">
                <a:solidFill>
                  <a:srgbClr val="171717"/>
                </a:solidFill>
                <a:latin typeface="Calibri"/>
                <a:cs typeface="Calibri"/>
              </a:rPr>
              <a:t>colour?</a:t>
            </a:r>
            <a:endParaRPr sz="1200">
              <a:latin typeface="Calibri"/>
              <a:cs typeface="Calibri"/>
            </a:endParaRPr>
          </a:p>
          <a:p>
            <a:pPr marL="102235">
              <a:lnSpc>
                <a:spcPct val="100000"/>
              </a:lnSpc>
              <a:spcBef>
                <a:spcPts val="130"/>
              </a:spcBef>
            </a:pPr>
            <a:r>
              <a:rPr dirty="0" sz="1200">
                <a:solidFill>
                  <a:srgbClr val="171717"/>
                </a:solidFill>
                <a:latin typeface="Calibri"/>
                <a:cs typeface="Calibri"/>
              </a:rPr>
              <a:t>What</a:t>
            </a:r>
            <a:r>
              <a:rPr dirty="0" sz="1200" spc="25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171717"/>
                </a:solidFill>
                <a:latin typeface="Calibri"/>
                <a:cs typeface="Calibri"/>
              </a:rPr>
              <a:t>more</a:t>
            </a:r>
            <a:r>
              <a:rPr dirty="0" sz="1200" spc="2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dirty="0" sz="1200" spc="65">
                <a:solidFill>
                  <a:srgbClr val="171717"/>
                </a:solidFill>
                <a:latin typeface="Calibri"/>
                <a:cs typeface="Calibri"/>
              </a:rPr>
              <a:t>can</a:t>
            </a:r>
            <a:r>
              <a:rPr dirty="0" sz="1200" spc="25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dirty="0" sz="1200" spc="-25">
                <a:solidFill>
                  <a:srgbClr val="171717"/>
                </a:solidFill>
                <a:latin typeface="Calibri"/>
                <a:cs typeface="Calibri"/>
              </a:rPr>
              <a:t>you</a:t>
            </a:r>
            <a:endParaRPr sz="1200">
              <a:latin typeface="Calibri"/>
              <a:cs typeface="Calibri"/>
            </a:endParaRPr>
          </a:p>
          <a:p>
            <a:pPr marL="102235">
              <a:lnSpc>
                <a:spcPct val="100000"/>
              </a:lnSpc>
              <a:spcBef>
                <a:spcPts val="250"/>
              </a:spcBef>
            </a:pPr>
            <a:r>
              <a:rPr dirty="0" sz="1200" spc="-20">
                <a:solidFill>
                  <a:srgbClr val="171717"/>
                </a:solidFill>
                <a:latin typeface="Calibri"/>
                <a:cs typeface="Calibri"/>
              </a:rPr>
              <a:t>see?</a:t>
            </a:r>
            <a:endParaRPr sz="1200">
              <a:latin typeface="Calibri"/>
              <a:cs typeface="Calibri"/>
            </a:endParaRPr>
          </a:p>
          <a:p>
            <a:pPr marL="102235" marR="310515">
              <a:lnSpc>
                <a:spcPct val="116900"/>
              </a:lnSpc>
            </a:pPr>
            <a:r>
              <a:rPr dirty="0" sz="1200">
                <a:latin typeface="Calibri"/>
                <a:cs typeface="Calibri"/>
              </a:rPr>
              <a:t>What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material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do </a:t>
            </a:r>
            <a:r>
              <a:rPr dirty="0" sz="1200">
                <a:latin typeface="Calibri"/>
                <a:cs typeface="Calibri"/>
              </a:rPr>
              <a:t>you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think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this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play </a:t>
            </a:r>
            <a:r>
              <a:rPr dirty="0" sz="1200" spc="20">
                <a:latin typeface="Calibri"/>
                <a:cs typeface="Calibri"/>
              </a:rPr>
              <a:t>sculpture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is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made </a:t>
            </a:r>
            <a:r>
              <a:rPr dirty="0" sz="1200" spc="-10">
                <a:latin typeface="Calibri"/>
                <a:cs typeface="Calibri"/>
              </a:rPr>
              <a:t>from?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5509259" y="4832235"/>
            <a:ext cx="1783080" cy="2926080"/>
          </a:xfrm>
          <a:prstGeom prst="rect">
            <a:avLst/>
          </a:prstGeom>
          <a:solidFill>
            <a:srgbClr val="EBF7FC"/>
          </a:solidFill>
          <a:ln w="22225">
            <a:solidFill>
              <a:srgbClr val="C00000"/>
            </a:solidFill>
          </a:ln>
        </p:spPr>
        <p:txBody>
          <a:bodyPr wrap="square" lIns="0" tIns="123825" rIns="0" bIns="0" rtlCol="0" vert="horz">
            <a:spAutoFit/>
          </a:bodyPr>
          <a:lstStyle/>
          <a:p>
            <a:pPr marL="101600">
              <a:lnSpc>
                <a:spcPct val="100000"/>
              </a:lnSpc>
              <a:spcBef>
                <a:spcPts val="975"/>
              </a:spcBef>
            </a:pPr>
            <a:r>
              <a:rPr dirty="0" sz="1200" spc="-10">
                <a:solidFill>
                  <a:srgbClr val="C00000"/>
                </a:solidFill>
                <a:latin typeface="Calibri"/>
                <a:cs typeface="Calibri"/>
              </a:rPr>
              <a:t>THINK</a:t>
            </a:r>
            <a:endParaRPr sz="1200">
              <a:latin typeface="Calibri"/>
              <a:cs typeface="Calibri"/>
            </a:endParaRPr>
          </a:p>
          <a:p>
            <a:pPr marL="101600" marR="109220">
              <a:lnSpc>
                <a:spcPct val="116900"/>
              </a:lnSpc>
            </a:pPr>
            <a:r>
              <a:rPr dirty="0" sz="1200">
                <a:latin typeface="Calibri"/>
                <a:cs typeface="Calibri"/>
              </a:rPr>
              <a:t>How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does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design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of </a:t>
            </a:r>
            <a:r>
              <a:rPr dirty="0" sz="1200" spc="20">
                <a:latin typeface="Calibri"/>
                <a:cs typeface="Calibri"/>
              </a:rPr>
              <a:t>Edwina’s</a:t>
            </a:r>
            <a:r>
              <a:rPr dirty="0" sz="1200" spc="9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play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sculpture </a:t>
            </a:r>
            <a:r>
              <a:rPr dirty="0" sz="1200" spc="10">
                <a:latin typeface="Calibri"/>
                <a:cs typeface="Calibri"/>
              </a:rPr>
              <a:t>connect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children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to </a:t>
            </a:r>
            <a:r>
              <a:rPr dirty="0" sz="1200" spc="-10">
                <a:latin typeface="Calibri"/>
                <a:cs typeface="Calibri"/>
              </a:rPr>
              <a:t>Country?</a:t>
            </a:r>
            <a:endParaRPr sz="1200">
              <a:latin typeface="Calibri"/>
              <a:cs typeface="Calibri"/>
            </a:endParaRPr>
          </a:p>
          <a:p>
            <a:pPr marL="101600" marR="132715">
              <a:lnSpc>
                <a:spcPct val="116900"/>
              </a:lnSpc>
              <a:spcBef>
                <a:spcPts val="5"/>
              </a:spcBef>
            </a:pPr>
            <a:r>
              <a:rPr dirty="0" sz="1200" spc="20">
                <a:latin typeface="Calibri"/>
                <a:cs typeface="Calibri"/>
              </a:rPr>
              <a:t>Edwina’s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sculpture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 spc="30">
                <a:latin typeface="Calibri"/>
                <a:cs typeface="Calibri"/>
              </a:rPr>
              <a:t>is </a:t>
            </a:r>
            <a:r>
              <a:rPr dirty="0" sz="1200" spc="20">
                <a:latin typeface="Calibri"/>
                <a:cs typeface="Calibri"/>
              </a:rPr>
              <a:t>connected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 spc="-35">
                <a:latin typeface="Calibri"/>
                <a:cs typeface="Calibri"/>
              </a:rPr>
              <a:t>to </a:t>
            </a:r>
            <a:r>
              <a:rPr dirty="0" sz="1200" spc="10">
                <a:latin typeface="Calibri"/>
                <a:cs typeface="Calibri"/>
              </a:rPr>
              <a:t>Wurundjeri</a:t>
            </a:r>
            <a:r>
              <a:rPr dirty="0" sz="1200" spc="9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Country</a:t>
            </a:r>
            <a:r>
              <a:rPr dirty="0" sz="1200" spc="90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but </a:t>
            </a:r>
            <a:r>
              <a:rPr dirty="0" sz="1200" spc="50">
                <a:latin typeface="Calibri"/>
                <a:cs typeface="Calibri"/>
              </a:rPr>
              <a:t>also</a:t>
            </a:r>
            <a:r>
              <a:rPr dirty="0" sz="1200" spc="-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-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her</a:t>
            </a:r>
            <a:r>
              <a:rPr dirty="0" sz="1200" spc="-10">
                <a:latin typeface="Calibri"/>
                <a:cs typeface="Calibri"/>
              </a:rPr>
              <a:t> ancestral </a:t>
            </a:r>
            <a:r>
              <a:rPr dirty="0" sz="1200">
                <a:latin typeface="Calibri"/>
                <a:cs typeface="Calibri"/>
              </a:rPr>
              <a:t>Trawlwoolway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Country. </a:t>
            </a:r>
            <a:r>
              <a:rPr dirty="0" sz="1200" spc="90">
                <a:latin typeface="Calibri"/>
                <a:cs typeface="Calibri"/>
              </a:rPr>
              <a:t>Can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you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find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out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where </a:t>
            </a:r>
            <a:r>
              <a:rPr dirty="0" sz="1200">
                <a:latin typeface="Calibri"/>
                <a:cs typeface="Calibri"/>
              </a:rPr>
              <a:t>this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is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Australia?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3817620" y="7906625"/>
            <a:ext cx="3417570" cy="1680210"/>
          </a:xfrm>
          <a:prstGeom prst="rect">
            <a:avLst/>
          </a:prstGeom>
          <a:solidFill>
            <a:srgbClr val="EBF7FC"/>
          </a:solidFill>
          <a:ln w="22225">
            <a:solidFill>
              <a:srgbClr val="C00000"/>
            </a:solidFill>
          </a:ln>
        </p:spPr>
        <p:txBody>
          <a:bodyPr wrap="square" lIns="0" tIns="123189" rIns="0" bIns="0" rtlCol="0" vert="horz">
            <a:spAutoFit/>
          </a:bodyPr>
          <a:lstStyle/>
          <a:p>
            <a:pPr marL="101600">
              <a:lnSpc>
                <a:spcPct val="100000"/>
              </a:lnSpc>
              <a:spcBef>
                <a:spcPts val="969"/>
              </a:spcBef>
            </a:pPr>
            <a:r>
              <a:rPr dirty="0" sz="1200" spc="45">
                <a:solidFill>
                  <a:srgbClr val="C00000"/>
                </a:solidFill>
                <a:latin typeface="Calibri"/>
                <a:cs typeface="Calibri"/>
              </a:rPr>
              <a:t>WONDER</a:t>
            </a:r>
            <a:endParaRPr sz="1200">
              <a:latin typeface="Calibri"/>
              <a:cs typeface="Calibri"/>
            </a:endParaRPr>
          </a:p>
          <a:p>
            <a:pPr marL="101600" marR="292100">
              <a:lnSpc>
                <a:spcPct val="116900"/>
              </a:lnSpc>
            </a:pPr>
            <a:r>
              <a:rPr dirty="0" sz="1200" spc="10">
                <a:latin typeface="Calibri"/>
                <a:cs typeface="Calibri"/>
              </a:rPr>
              <a:t>Why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is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it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important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for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First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Nations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artists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like </a:t>
            </a:r>
            <a:r>
              <a:rPr dirty="0" sz="1200" spc="10">
                <a:latin typeface="Calibri"/>
                <a:cs typeface="Calibri"/>
              </a:rPr>
              <a:t>Edwina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to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tell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stories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about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their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Country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and </a:t>
            </a:r>
            <a:r>
              <a:rPr dirty="0" sz="1200" spc="-10">
                <a:latin typeface="Calibri"/>
                <a:cs typeface="Calibri"/>
              </a:rPr>
              <a:t>culture?</a:t>
            </a:r>
            <a:endParaRPr sz="1200">
              <a:latin typeface="Calibri"/>
              <a:cs typeface="Calibri"/>
            </a:endParaRPr>
          </a:p>
          <a:p>
            <a:pPr algn="just" marL="101600" marR="248920">
              <a:lnSpc>
                <a:spcPct val="117100"/>
              </a:lnSpc>
            </a:pPr>
            <a:r>
              <a:rPr dirty="0" sz="1200">
                <a:latin typeface="Calibri"/>
                <a:cs typeface="Calibri"/>
              </a:rPr>
              <a:t>Why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is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it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important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everyone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learn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about </a:t>
            </a:r>
            <a:r>
              <a:rPr dirty="0" sz="1200" spc="10">
                <a:latin typeface="Calibri"/>
                <a:cs typeface="Calibri"/>
              </a:rPr>
              <a:t>First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Nations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culture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and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Country?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How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does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it </a:t>
            </a:r>
            <a:r>
              <a:rPr dirty="0" sz="1200">
                <a:latin typeface="Calibri"/>
                <a:cs typeface="Calibri"/>
              </a:rPr>
              <a:t>enrich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our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society?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47725" y="838453"/>
            <a:ext cx="2032635" cy="455930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12700" marR="5080">
              <a:lnSpc>
                <a:spcPct val="101800"/>
              </a:lnSpc>
              <a:spcBef>
                <a:spcPts val="65"/>
              </a:spcBef>
            </a:pPr>
            <a:r>
              <a:rPr dirty="0" sz="1400" b="1">
                <a:solidFill>
                  <a:srgbClr val="C00000"/>
                </a:solidFill>
                <a:latin typeface="Calibri"/>
                <a:cs typeface="Calibri"/>
              </a:rPr>
              <a:t>The</a:t>
            </a:r>
            <a:r>
              <a:rPr dirty="0" sz="1400" spc="35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400" spc="50" b="1">
                <a:solidFill>
                  <a:srgbClr val="C00000"/>
                </a:solidFill>
                <a:latin typeface="Calibri"/>
                <a:cs typeface="Calibri"/>
              </a:rPr>
              <a:t>Brutalist</a:t>
            </a:r>
            <a:r>
              <a:rPr dirty="0" sz="1400" spc="4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400" spc="35" b="1">
                <a:solidFill>
                  <a:srgbClr val="C00000"/>
                </a:solidFill>
                <a:latin typeface="Calibri"/>
                <a:cs typeface="Calibri"/>
              </a:rPr>
              <a:t>Playground </a:t>
            </a:r>
            <a:r>
              <a:rPr dirty="0" sz="1400" spc="75" b="1">
                <a:solidFill>
                  <a:srgbClr val="C00000"/>
                </a:solidFill>
                <a:latin typeface="Calibri"/>
                <a:cs typeface="Calibri"/>
              </a:rPr>
              <a:t>Simon</a:t>
            </a:r>
            <a:r>
              <a:rPr dirty="0" sz="1400" spc="1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C00000"/>
                </a:solidFill>
                <a:latin typeface="Calibri"/>
                <a:cs typeface="Calibri"/>
              </a:rPr>
              <a:t>Terrill</a:t>
            </a:r>
            <a:r>
              <a:rPr dirty="0" sz="1400" spc="2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400" spc="-50" b="1">
                <a:solidFill>
                  <a:srgbClr val="C00000"/>
                </a:solidFill>
                <a:latin typeface="Calibri"/>
                <a:cs typeface="Calibri"/>
              </a:rPr>
              <a:t>&amp;</a:t>
            </a:r>
            <a:r>
              <a:rPr dirty="0" sz="1400" spc="1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400" spc="70" b="1">
                <a:solidFill>
                  <a:srgbClr val="C00000"/>
                </a:solidFill>
                <a:latin typeface="Calibri"/>
                <a:cs typeface="Calibri"/>
              </a:rPr>
              <a:t>Assemble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347725" y="3741673"/>
            <a:ext cx="2936875" cy="302260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L="12700" marR="5080">
              <a:lnSpc>
                <a:spcPct val="101699"/>
              </a:lnSpc>
              <a:spcBef>
                <a:spcPts val="80"/>
              </a:spcBef>
            </a:pPr>
            <a:r>
              <a:rPr dirty="0" sz="900" spc="10">
                <a:latin typeface="Calibri"/>
                <a:cs typeface="Calibri"/>
              </a:rPr>
              <a:t>1.The</a:t>
            </a:r>
            <a:r>
              <a:rPr dirty="0" sz="900" spc="50">
                <a:latin typeface="Calibri"/>
                <a:cs typeface="Calibri"/>
              </a:rPr>
              <a:t> </a:t>
            </a:r>
            <a:r>
              <a:rPr dirty="0" sz="900" spc="10">
                <a:latin typeface="Calibri"/>
                <a:cs typeface="Calibri"/>
              </a:rPr>
              <a:t>Brutalist</a:t>
            </a:r>
            <a:r>
              <a:rPr dirty="0" sz="900" spc="40">
                <a:latin typeface="Calibri"/>
                <a:cs typeface="Calibri"/>
              </a:rPr>
              <a:t> </a:t>
            </a:r>
            <a:r>
              <a:rPr dirty="0" sz="900" spc="10">
                <a:latin typeface="Calibri"/>
                <a:cs typeface="Calibri"/>
              </a:rPr>
              <a:t>Playground,</a:t>
            </a:r>
            <a:r>
              <a:rPr dirty="0" sz="900" spc="50">
                <a:latin typeface="Calibri"/>
                <a:cs typeface="Calibri"/>
              </a:rPr>
              <a:t> </a:t>
            </a:r>
            <a:r>
              <a:rPr dirty="0" sz="900" spc="10">
                <a:latin typeface="Calibri"/>
                <a:cs typeface="Calibri"/>
              </a:rPr>
              <a:t>Incinerator</a:t>
            </a:r>
            <a:r>
              <a:rPr dirty="0" sz="900" spc="45">
                <a:latin typeface="Calibri"/>
                <a:cs typeface="Calibri"/>
              </a:rPr>
              <a:t> </a:t>
            </a:r>
            <a:r>
              <a:rPr dirty="0" sz="900" spc="10">
                <a:latin typeface="Calibri"/>
                <a:cs typeface="Calibri"/>
              </a:rPr>
              <a:t>Gallery,</a:t>
            </a:r>
            <a:r>
              <a:rPr dirty="0" sz="900" spc="55">
                <a:latin typeface="Calibri"/>
                <a:cs typeface="Calibri"/>
              </a:rPr>
              <a:t> </a:t>
            </a:r>
            <a:r>
              <a:rPr dirty="0" sz="900" spc="10">
                <a:latin typeface="Calibri"/>
                <a:cs typeface="Calibri"/>
              </a:rPr>
              <a:t>2025</a:t>
            </a:r>
            <a:r>
              <a:rPr dirty="0" sz="900" spc="50">
                <a:latin typeface="Calibri"/>
                <a:cs typeface="Calibri"/>
              </a:rPr>
              <a:t> </a:t>
            </a:r>
            <a:r>
              <a:rPr dirty="0" sz="900" spc="-10">
                <a:latin typeface="Calibri"/>
                <a:cs typeface="Calibri"/>
              </a:rPr>
              <a:t>Photo:</a:t>
            </a:r>
            <a:r>
              <a:rPr dirty="0" sz="900" spc="50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Timothy</a:t>
            </a:r>
            <a:r>
              <a:rPr dirty="0" sz="900" spc="15">
                <a:latin typeface="Calibri"/>
                <a:cs typeface="Calibri"/>
              </a:rPr>
              <a:t> </a:t>
            </a:r>
            <a:r>
              <a:rPr dirty="0" sz="900" spc="-10">
                <a:latin typeface="Calibri"/>
                <a:cs typeface="Calibri"/>
              </a:rPr>
              <a:t>Burgess.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6315709" y="1195793"/>
            <a:ext cx="847090" cy="11493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95885">
              <a:lnSpc>
                <a:spcPct val="1171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2.Left:</a:t>
            </a:r>
            <a:r>
              <a:rPr dirty="0" sz="900" spc="105">
                <a:latin typeface="Calibri"/>
                <a:cs typeface="Calibri"/>
              </a:rPr>
              <a:t> </a:t>
            </a:r>
            <a:r>
              <a:rPr dirty="0" sz="900" spc="-10">
                <a:latin typeface="Calibri"/>
                <a:cs typeface="Calibri"/>
              </a:rPr>
              <a:t>ParkHill</a:t>
            </a:r>
            <a:r>
              <a:rPr dirty="0" sz="900" spc="10">
                <a:latin typeface="Calibri"/>
                <a:cs typeface="Calibri"/>
              </a:rPr>
              <a:t> install</a:t>
            </a:r>
            <a:r>
              <a:rPr dirty="0" sz="900" spc="25">
                <a:latin typeface="Calibri"/>
                <a:cs typeface="Calibri"/>
              </a:rPr>
              <a:t> </a:t>
            </a:r>
            <a:r>
              <a:rPr dirty="0" sz="900" spc="10">
                <a:latin typeface="Calibri"/>
                <a:cs typeface="Calibri"/>
              </a:rPr>
              <a:t>view,</a:t>
            </a:r>
            <a:r>
              <a:rPr dirty="0" sz="900" spc="30">
                <a:latin typeface="Calibri"/>
                <a:cs typeface="Calibri"/>
              </a:rPr>
              <a:t> </a:t>
            </a:r>
            <a:r>
              <a:rPr dirty="0" sz="900" spc="35">
                <a:latin typeface="Calibri"/>
                <a:cs typeface="Calibri"/>
              </a:rPr>
              <a:t>S1 </a:t>
            </a:r>
            <a:r>
              <a:rPr dirty="0" sz="900" spc="20">
                <a:latin typeface="Calibri"/>
                <a:cs typeface="Calibri"/>
              </a:rPr>
              <a:t>Artspace,</a:t>
            </a:r>
            <a:r>
              <a:rPr dirty="0" sz="900" spc="70">
                <a:latin typeface="Calibri"/>
                <a:cs typeface="Calibri"/>
              </a:rPr>
              <a:t> </a:t>
            </a:r>
            <a:r>
              <a:rPr dirty="0" sz="900" spc="-25">
                <a:latin typeface="Calibri"/>
                <a:cs typeface="Calibri"/>
              </a:rPr>
              <a:t>UK,</a:t>
            </a:r>
            <a:r>
              <a:rPr dirty="0" sz="900" spc="500">
                <a:latin typeface="Calibri"/>
                <a:cs typeface="Calibri"/>
              </a:rPr>
              <a:t> </a:t>
            </a:r>
            <a:r>
              <a:rPr dirty="0" sz="900" spc="-10">
                <a:latin typeface="Calibri"/>
                <a:cs typeface="Calibri"/>
              </a:rPr>
              <a:t>2016.</a:t>
            </a:r>
            <a:endParaRPr sz="900">
              <a:latin typeface="Calibri"/>
              <a:cs typeface="Calibri"/>
            </a:endParaRPr>
          </a:p>
          <a:p>
            <a:pPr marL="12700" marR="5080">
              <a:lnSpc>
                <a:spcPct val="116700"/>
              </a:lnSpc>
              <a:spcBef>
                <a:spcPts val="5"/>
              </a:spcBef>
            </a:pPr>
            <a:r>
              <a:rPr dirty="0" sz="900" spc="-10">
                <a:latin typeface="Calibri"/>
                <a:cs typeface="Calibri"/>
              </a:rPr>
              <a:t>Photo:Courtesy</a:t>
            </a:r>
            <a:r>
              <a:rPr dirty="0" sz="900" spc="50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venue,</a:t>
            </a:r>
            <a:r>
              <a:rPr dirty="0" sz="900" spc="6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artist</a:t>
            </a:r>
            <a:r>
              <a:rPr dirty="0" sz="900" spc="70">
                <a:latin typeface="Calibri"/>
                <a:cs typeface="Calibri"/>
              </a:rPr>
              <a:t> </a:t>
            </a:r>
            <a:r>
              <a:rPr dirty="0" sz="900" spc="-25">
                <a:latin typeface="Calibri"/>
                <a:cs typeface="Calibri"/>
              </a:rPr>
              <a:t>and</a:t>
            </a:r>
            <a:r>
              <a:rPr dirty="0" sz="900" spc="500">
                <a:latin typeface="Calibri"/>
                <a:cs typeface="Calibri"/>
              </a:rPr>
              <a:t> </a:t>
            </a:r>
            <a:r>
              <a:rPr dirty="0" sz="900" spc="-10">
                <a:latin typeface="Calibri"/>
                <a:cs typeface="Calibri"/>
              </a:rPr>
              <a:t>designers.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437641" y="4393945"/>
            <a:ext cx="3046730" cy="74168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 marR="5080">
              <a:lnSpc>
                <a:spcPct val="97200"/>
              </a:lnSpc>
              <a:spcBef>
                <a:spcPts val="140"/>
              </a:spcBef>
            </a:pPr>
            <a:r>
              <a:rPr dirty="0" sz="1200" spc="10">
                <a:latin typeface="Calibri"/>
                <a:cs typeface="Calibri"/>
              </a:rPr>
              <a:t>The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Brutalist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Playground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was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designed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by </a:t>
            </a:r>
            <a:r>
              <a:rPr dirty="0" sz="1200" spc="65" b="1">
                <a:latin typeface="Calibri"/>
                <a:cs typeface="Calibri"/>
              </a:rPr>
              <a:t>Simon</a:t>
            </a:r>
            <a:r>
              <a:rPr dirty="0" sz="1200" spc="30" b="1">
                <a:latin typeface="Calibri"/>
                <a:cs typeface="Calibri"/>
              </a:rPr>
              <a:t> </a:t>
            </a:r>
            <a:r>
              <a:rPr dirty="0" sz="1200" spc="10" b="1">
                <a:latin typeface="Calibri"/>
                <a:cs typeface="Calibri"/>
              </a:rPr>
              <a:t>Terrill</a:t>
            </a:r>
            <a:r>
              <a:rPr dirty="0" sz="1200" spc="40" b="1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an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Australian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artist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and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 spc="5">
                <a:latin typeface="Calibri"/>
                <a:cs typeface="Calibri"/>
              </a:rPr>
              <a:t>a </a:t>
            </a:r>
            <a:r>
              <a:rPr dirty="0" sz="1200" spc="10">
                <a:solidFill>
                  <a:srgbClr val="C00000"/>
                </a:solidFill>
                <a:latin typeface="Calibri"/>
                <a:cs typeface="Calibri"/>
              </a:rPr>
              <a:t>collective</a:t>
            </a:r>
            <a:r>
              <a:rPr dirty="0" sz="1200" spc="4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called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 spc="70" b="1">
                <a:latin typeface="Calibri"/>
                <a:cs typeface="Calibri"/>
              </a:rPr>
              <a:t>Assemble</a:t>
            </a:r>
            <a:r>
              <a:rPr dirty="0" sz="1200" spc="50" b="1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who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are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a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group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of </a:t>
            </a:r>
            <a:r>
              <a:rPr dirty="0" sz="1200" spc="10">
                <a:latin typeface="Calibri"/>
                <a:cs typeface="Calibri"/>
              </a:rPr>
              <a:t>designers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living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in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London.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437641" y="5283199"/>
            <a:ext cx="3150870" cy="180848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 marR="5080" indent="8890">
              <a:lnSpc>
                <a:spcPct val="97200"/>
              </a:lnSpc>
              <a:spcBef>
                <a:spcPts val="140"/>
              </a:spcBef>
            </a:pPr>
            <a:r>
              <a:rPr dirty="0" sz="1200">
                <a:latin typeface="Calibri"/>
                <a:cs typeface="Calibri"/>
              </a:rPr>
              <a:t>Simon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Terrill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lives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London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when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exploring </a:t>
            </a:r>
            <a:r>
              <a:rPr dirty="0" sz="1200" spc="10">
                <a:latin typeface="Calibri"/>
                <a:cs typeface="Calibri"/>
              </a:rPr>
              <a:t>the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city,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he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discovered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several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playgrounds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at </a:t>
            </a:r>
            <a:r>
              <a:rPr dirty="0" sz="1200" spc="10">
                <a:latin typeface="Calibri"/>
                <a:cs typeface="Calibri"/>
              </a:rPr>
              <a:t>the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base </a:t>
            </a:r>
            <a:r>
              <a:rPr dirty="0" sz="1200" spc="10">
                <a:latin typeface="Calibri"/>
                <a:cs typeface="Calibri"/>
              </a:rPr>
              <a:t>of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some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large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housing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estates.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These </a:t>
            </a:r>
            <a:r>
              <a:rPr dirty="0" sz="1200">
                <a:latin typeface="Calibri"/>
                <a:cs typeface="Calibri"/>
              </a:rPr>
              <a:t>housing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estates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were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built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Brutalist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style</a:t>
            </a:r>
            <a:r>
              <a:rPr dirty="0" sz="1200" spc="50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of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architecture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that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was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popular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in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the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1950’s, </a:t>
            </a:r>
            <a:r>
              <a:rPr dirty="0" sz="1200" spc="10">
                <a:latin typeface="Calibri"/>
                <a:cs typeface="Calibri"/>
              </a:rPr>
              <a:t>made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up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of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concrete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and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geometric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forms,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they </a:t>
            </a:r>
            <a:r>
              <a:rPr dirty="0" sz="1200" spc="10">
                <a:latin typeface="Calibri"/>
                <a:cs typeface="Calibri"/>
              </a:rPr>
              <a:t>were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big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and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harsh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buildings.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The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playgrounds </a:t>
            </a:r>
            <a:r>
              <a:rPr dirty="0" sz="1200">
                <a:latin typeface="Calibri"/>
                <a:cs typeface="Calibri"/>
              </a:rPr>
              <a:t>built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at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same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time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75">
                <a:latin typeface="Calibri"/>
                <a:cs typeface="Calibri"/>
              </a:rPr>
              <a:t>as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brutalist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buildings, </a:t>
            </a:r>
            <a:r>
              <a:rPr dirty="0" sz="1200">
                <a:latin typeface="Calibri"/>
                <a:cs typeface="Calibri"/>
              </a:rPr>
              <a:t>also</a:t>
            </a:r>
            <a:r>
              <a:rPr dirty="0" sz="1200" spc="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had</a:t>
            </a:r>
            <a:r>
              <a:rPr dirty="0" sz="1200" spc="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large</a:t>
            </a:r>
            <a:r>
              <a:rPr dirty="0" sz="1200" spc="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geometric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forms</a:t>
            </a:r>
            <a:r>
              <a:rPr dirty="0" sz="1200" spc="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that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were</a:t>
            </a:r>
            <a:r>
              <a:rPr dirty="0" sz="1200" spc="90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made </a:t>
            </a:r>
            <a:r>
              <a:rPr dirty="0" sz="1200" spc="10">
                <a:latin typeface="Calibri"/>
                <a:cs typeface="Calibri"/>
              </a:rPr>
              <a:t>from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concrete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and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steel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just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like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the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buildings.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437641" y="7238491"/>
            <a:ext cx="3101340" cy="92011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 marR="5080">
              <a:lnSpc>
                <a:spcPct val="97300"/>
              </a:lnSpc>
              <a:spcBef>
                <a:spcPts val="135"/>
              </a:spcBef>
            </a:pPr>
            <a:r>
              <a:rPr dirty="0" sz="1200">
                <a:latin typeface="Calibri"/>
                <a:cs typeface="Calibri"/>
              </a:rPr>
              <a:t>Simon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Terrill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collaborated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with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design </a:t>
            </a:r>
            <a:r>
              <a:rPr dirty="0" sz="1200" spc="20">
                <a:latin typeface="Calibri"/>
                <a:cs typeface="Calibri"/>
              </a:rPr>
              <a:t>collective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Assemble,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to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recreate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these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brutalist </a:t>
            </a:r>
            <a:r>
              <a:rPr dirty="0" sz="1200" spc="20">
                <a:latin typeface="Calibri"/>
                <a:cs typeface="Calibri"/>
              </a:rPr>
              <a:t>concrete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playground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structures.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They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 spc="30">
                <a:latin typeface="Calibri"/>
                <a:cs typeface="Calibri"/>
              </a:rPr>
              <a:t>used </a:t>
            </a:r>
            <a:r>
              <a:rPr dirty="0" sz="1200">
                <a:latin typeface="Calibri"/>
                <a:cs typeface="Calibri"/>
              </a:rPr>
              <a:t>foam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make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them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-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a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much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softer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material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to </a:t>
            </a:r>
            <a:r>
              <a:rPr dirty="0" sz="1200" spc="10">
                <a:latin typeface="Calibri"/>
                <a:cs typeface="Calibri"/>
              </a:rPr>
              <a:t>play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on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than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the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concrete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playgrounds.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437641" y="8305291"/>
            <a:ext cx="3111500" cy="92011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 marR="5080">
              <a:lnSpc>
                <a:spcPct val="97300"/>
              </a:lnSpc>
              <a:spcBef>
                <a:spcPts val="135"/>
              </a:spcBef>
            </a:pPr>
            <a:r>
              <a:rPr dirty="0" sz="1200" spc="10">
                <a:latin typeface="Calibri"/>
                <a:cs typeface="Calibri"/>
              </a:rPr>
              <a:t>The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Brutalist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Playground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is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an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 spc="10">
                <a:solidFill>
                  <a:srgbClr val="A02812"/>
                </a:solidFill>
                <a:latin typeface="Calibri"/>
                <a:cs typeface="Calibri"/>
              </a:rPr>
              <a:t>installation</a:t>
            </a:r>
            <a:r>
              <a:rPr dirty="0" sz="1200" spc="55">
                <a:solidFill>
                  <a:srgbClr val="A02812"/>
                </a:solidFill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and </a:t>
            </a:r>
            <a:r>
              <a:rPr dirty="0" sz="1200" spc="20">
                <a:solidFill>
                  <a:srgbClr val="A02812"/>
                </a:solidFill>
                <a:latin typeface="Calibri"/>
                <a:cs typeface="Calibri"/>
              </a:rPr>
              <a:t>play</a:t>
            </a:r>
            <a:r>
              <a:rPr dirty="0" sz="1200" spc="15">
                <a:solidFill>
                  <a:srgbClr val="A02812"/>
                </a:solidFill>
                <a:latin typeface="Calibri"/>
                <a:cs typeface="Calibri"/>
              </a:rPr>
              <a:t> </a:t>
            </a:r>
            <a:r>
              <a:rPr dirty="0" sz="1200" spc="20">
                <a:solidFill>
                  <a:srgbClr val="A02812"/>
                </a:solidFill>
                <a:latin typeface="Calibri"/>
                <a:cs typeface="Calibri"/>
              </a:rPr>
              <a:t>sculpture </a:t>
            </a:r>
            <a:r>
              <a:rPr dirty="0" sz="1200" spc="20">
                <a:latin typeface="Calibri"/>
                <a:cs typeface="Calibri"/>
              </a:rPr>
              <a:t>that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allows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people to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experience </a:t>
            </a:r>
            <a:r>
              <a:rPr dirty="0" sz="1200" spc="10">
                <a:latin typeface="Calibri"/>
                <a:cs typeface="Calibri"/>
              </a:rPr>
              <a:t>the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concrete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brutalist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playground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in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a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whole </a:t>
            </a:r>
            <a:r>
              <a:rPr dirty="0" sz="1200" spc="10">
                <a:latin typeface="Calibri"/>
                <a:cs typeface="Calibri"/>
              </a:rPr>
              <a:t>new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way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and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to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discover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and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learn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about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 spc="5">
                <a:latin typeface="Calibri"/>
                <a:cs typeface="Calibri"/>
              </a:rPr>
              <a:t>a </a:t>
            </a:r>
            <a:r>
              <a:rPr dirty="0" sz="1200">
                <a:latin typeface="Calibri"/>
                <a:cs typeface="Calibri"/>
              </a:rPr>
              <a:t>playground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design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from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past.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0045" y="1513054"/>
            <a:ext cx="3028402" cy="2247897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3702050" y="4897297"/>
            <a:ext cx="1855470" cy="3143250"/>
          </a:xfrm>
          <a:prstGeom prst="rect">
            <a:avLst/>
          </a:prstGeom>
          <a:solidFill>
            <a:srgbClr val="EBF7FC"/>
          </a:solidFill>
          <a:ln w="22225">
            <a:solidFill>
              <a:srgbClr val="C00000"/>
            </a:solidFill>
          </a:ln>
        </p:spPr>
        <p:txBody>
          <a:bodyPr wrap="square" lIns="0" tIns="123189" rIns="0" bIns="0" rtlCol="0" vert="horz">
            <a:spAutoFit/>
          </a:bodyPr>
          <a:lstStyle/>
          <a:p>
            <a:pPr marL="102235">
              <a:lnSpc>
                <a:spcPct val="100000"/>
              </a:lnSpc>
              <a:spcBef>
                <a:spcPts val="969"/>
              </a:spcBef>
            </a:pPr>
            <a:r>
              <a:rPr dirty="0" sz="1200" spc="60">
                <a:solidFill>
                  <a:srgbClr val="C00000"/>
                </a:solidFill>
                <a:latin typeface="Calibri"/>
                <a:cs typeface="Calibri"/>
              </a:rPr>
              <a:t>SEE</a:t>
            </a:r>
            <a:endParaRPr sz="1200">
              <a:latin typeface="Calibri"/>
              <a:cs typeface="Calibri"/>
            </a:endParaRPr>
          </a:p>
          <a:p>
            <a:pPr marL="102235">
              <a:lnSpc>
                <a:spcPct val="100000"/>
              </a:lnSpc>
              <a:spcBef>
                <a:spcPts val="245"/>
              </a:spcBef>
            </a:pPr>
            <a:r>
              <a:rPr dirty="0" sz="1200">
                <a:latin typeface="Calibri"/>
                <a:cs typeface="Calibri"/>
              </a:rPr>
              <a:t>Look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at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above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photo</a:t>
            </a:r>
            <a:endParaRPr sz="1200">
              <a:latin typeface="Calibri"/>
              <a:cs typeface="Calibri"/>
            </a:endParaRPr>
          </a:p>
          <a:p>
            <a:pPr marL="102235" marR="156845">
              <a:lnSpc>
                <a:spcPts val="1689"/>
              </a:lnSpc>
              <a:spcBef>
                <a:spcPts val="90"/>
              </a:spcBef>
            </a:pPr>
            <a:r>
              <a:rPr dirty="0" sz="1200">
                <a:latin typeface="Calibri"/>
                <a:cs typeface="Calibri"/>
              </a:rPr>
              <a:t>(2).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What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are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the </a:t>
            </a:r>
            <a:r>
              <a:rPr dirty="0" sz="1200" spc="20">
                <a:latin typeface="Calibri"/>
                <a:cs typeface="Calibri"/>
              </a:rPr>
              <a:t>similarities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and </a:t>
            </a:r>
            <a:r>
              <a:rPr dirty="0" sz="1200" spc="10">
                <a:latin typeface="Calibri"/>
                <a:cs typeface="Calibri"/>
              </a:rPr>
              <a:t>differences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between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the </a:t>
            </a:r>
            <a:r>
              <a:rPr dirty="0" sz="1200" spc="10">
                <a:latin typeface="Calibri"/>
                <a:cs typeface="Calibri"/>
              </a:rPr>
              <a:t>old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playground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in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the</a:t>
            </a:r>
            <a:endParaRPr sz="1200">
              <a:latin typeface="Calibri"/>
              <a:cs typeface="Calibri"/>
            </a:endParaRPr>
          </a:p>
          <a:p>
            <a:pPr marL="102235">
              <a:lnSpc>
                <a:spcPct val="100000"/>
              </a:lnSpc>
              <a:spcBef>
                <a:spcPts val="130"/>
              </a:spcBef>
            </a:pPr>
            <a:r>
              <a:rPr dirty="0" sz="1200">
                <a:latin typeface="Calibri"/>
                <a:cs typeface="Calibri"/>
              </a:rPr>
              <a:t>photo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on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wall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and</a:t>
            </a:r>
            <a:endParaRPr sz="1200">
              <a:latin typeface="Calibri"/>
              <a:cs typeface="Calibri"/>
            </a:endParaRPr>
          </a:p>
          <a:p>
            <a:pPr marL="102235" marR="136525">
              <a:lnSpc>
                <a:spcPct val="117000"/>
              </a:lnSpc>
            </a:pPr>
            <a:r>
              <a:rPr dirty="0" sz="1200" spc="10">
                <a:latin typeface="Calibri"/>
                <a:cs typeface="Calibri"/>
              </a:rPr>
              <a:t>the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playground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in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the </a:t>
            </a:r>
            <a:r>
              <a:rPr dirty="0" sz="1200" spc="50">
                <a:latin typeface="Calibri"/>
                <a:cs typeface="Calibri"/>
              </a:rPr>
              <a:t>museum?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When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you</a:t>
            </a:r>
            <a:r>
              <a:rPr dirty="0" sz="1200" spc="5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look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at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Brutalist </a:t>
            </a:r>
            <a:r>
              <a:rPr dirty="0" sz="1200" spc="10">
                <a:latin typeface="Calibri"/>
                <a:cs typeface="Calibri"/>
              </a:rPr>
              <a:t>Playground,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what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do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you </a:t>
            </a:r>
            <a:r>
              <a:rPr dirty="0" sz="1200">
                <a:latin typeface="Calibri"/>
                <a:cs typeface="Calibri"/>
              </a:rPr>
              <a:t>think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it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would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feel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like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how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did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it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actually feel?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5669279" y="4892179"/>
            <a:ext cx="1648460" cy="3150870"/>
          </a:xfrm>
          <a:prstGeom prst="rect">
            <a:avLst/>
          </a:prstGeom>
          <a:solidFill>
            <a:srgbClr val="EBF7FC"/>
          </a:solidFill>
          <a:ln w="22225">
            <a:solidFill>
              <a:srgbClr val="C00000"/>
            </a:solidFill>
          </a:ln>
        </p:spPr>
        <p:txBody>
          <a:bodyPr wrap="square" lIns="0" tIns="123189" rIns="0" bIns="0" rtlCol="0" vert="horz">
            <a:spAutoFit/>
          </a:bodyPr>
          <a:lstStyle/>
          <a:p>
            <a:pPr marL="101600">
              <a:lnSpc>
                <a:spcPct val="100000"/>
              </a:lnSpc>
              <a:spcBef>
                <a:spcPts val="969"/>
              </a:spcBef>
            </a:pPr>
            <a:r>
              <a:rPr dirty="0" sz="1200" spc="-10">
                <a:solidFill>
                  <a:srgbClr val="C00000"/>
                </a:solidFill>
                <a:latin typeface="Calibri"/>
                <a:cs typeface="Calibri"/>
              </a:rPr>
              <a:t>THINK</a:t>
            </a:r>
            <a:endParaRPr sz="1200">
              <a:latin typeface="Calibri"/>
              <a:cs typeface="Calibri"/>
            </a:endParaRPr>
          </a:p>
          <a:p>
            <a:pPr marL="101600" marR="137160">
              <a:lnSpc>
                <a:spcPct val="116900"/>
              </a:lnSpc>
            </a:pPr>
            <a:r>
              <a:rPr dirty="0" sz="1200" spc="90">
                <a:latin typeface="Calibri"/>
                <a:cs typeface="Calibri"/>
              </a:rPr>
              <a:t>Can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you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think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of </a:t>
            </a:r>
            <a:r>
              <a:rPr dirty="0" sz="1200" spc="50">
                <a:latin typeface="Calibri"/>
                <a:cs typeface="Calibri"/>
              </a:rPr>
              <a:t>some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other </a:t>
            </a:r>
            <a:r>
              <a:rPr dirty="0" sz="1200" spc="-10">
                <a:latin typeface="Calibri"/>
                <a:cs typeface="Calibri"/>
              </a:rPr>
              <a:t>materials </a:t>
            </a:r>
            <a:r>
              <a:rPr dirty="0" sz="1200">
                <a:latin typeface="Calibri"/>
                <a:cs typeface="Calibri"/>
              </a:rPr>
              <a:t>that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you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would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like </a:t>
            </a:r>
            <a:r>
              <a:rPr dirty="0" sz="1200" spc="10">
                <a:latin typeface="Calibri"/>
                <a:cs typeface="Calibri"/>
              </a:rPr>
              <a:t>this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playground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to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be </a:t>
            </a:r>
            <a:r>
              <a:rPr dirty="0" sz="1200">
                <a:latin typeface="Calibri"/>
                <a:cs typeface="Calibri"/>
              </a:rPr>
              <a:t>made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from?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How </a:t>
            </a:r>
            <a:r>
              <a:rPr dirty="0" sz="1200">
                <a:latin typeface="Calibri"/>
                <a:cs typeface="Calibri"/>
              </a:rPr>
              <a:t>would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it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feel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play </a:t>
            </a:r>
            <a:r>
              <a:rPr dirty="0" sz="1200" spc="-25">
                <a:latin typeface="Calibri"/>
                <a:cs typeface="Calibri"/>
              </a:rPr>
              <a:t>on?</a:t>
            </a:r>
            <a:endParaRPr sz="1200">
              <a:latin typeface="Calibri"/>
              <a:cs typeface="Calibri"/>
            </a:endParaRPr>
          </a:p>
          <a:p>
            <a:pPr marL="101600" marR="132715">
              <a:lnSpc>
                <a:spcPct val="117000"/>
              </a:lnSpc>
              <a:spcBef>
                <a:spcPts val="5"/>
              </a:spcBef>
            </a:pPr>
            <a:r>
              <a:rPr dirty="0" sz="1200">
                <a:latin typeface="Calibri"/>
                <a:cs typeface="Calibri"/>
              </a:rPr>
              <a:t>How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do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you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think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this </a:t>
            </a:r>
            <a:r>
              <a:rPr dirty="0" sz="1200" spc="20">
                <a:latin typeface="Calibri"/>
                <a:cs typeface="Calibri"/>
              </a:rPr>
              <a:t>play</a:t>
            </a:r>
            <a:r>
              <a:rPr dirty="0" sz="1200" spc="9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sculpture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 spc="25">
                <a:latin typeface="Calibri"/>
                <a:cs typeface="Calibri"/>
              </a:rPr>
              <a:t>was </a:t>
            </a:r>
            <a:r>
              <a:rPr dirty="0" sz="1200">
                <a:latin typeface="Calibri"/>
                <a:cs typeface="Calibri"/>
              </a:rPr>
              <a:t>built?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Do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you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think </a:t>
            </a:r>
            <a:r>
              <a:rPr dirty="0" sz="1200">
                <a:latin typeface="Calibri"/>
                <a:cs typeface="Calibri"/>
              </a:rPr>
              <a:t>there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is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a</a:t>
            </a:r>
            <a:r>
              <a:rPr dirty="0" sz="1200" spc="-10">
                <a:latin typeface="Calibri"/>
                <a:cs typeface="Calibri"/>
              </a:rPr>
              <a:t> structure </a:t>
            </a:r>
            <a:r>
              <a:rPr dirty="0" sz="1200" spc="10">
                <a:latin typeface="Calibri"/>
                <a:cs typeface="Calibri"/>
              </a:rPr>
              <a:t>underneath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the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soft </a:t>
            </a:r>
            <a:r>
              <a:rPr dirty="0" sz="1200" spc="-10">
                <a:latin typeface="Calibri"/>
                <a:cs typeface="Calibri"/>
              </a:rPr>
              <a:t>foam?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3909059" y="8117382"/>
            <a:ext cx="2996565" cy="1645920"/>
          </a:xfrm>
          <a:prstGeom prst="rect">
            <a:avLst/>
          </a:prstGeom>
          <a:solidFill>
            <a:srgbClr val="EBF7FC"/>
          </a:solidFill>
          <a:ln w="22225">
            <a:solidFill>
              <a:srgbClr val="C00000"/>
            </a:solidFill>
          </a:ln>
        </p:spPr>
        <p:txBody>
          <a:bodyPr wrap="square" lIns="0" tIns="123189" rIns="0" bIns="0" rtlCol="0" vert="horz">
            <a:spAutoFit/>
          </a:bodyPr>
          <a:lstStyle/>
          <a:p>
            <a:pPr marL="101600">
              <a:lnSpc>
                <a:spcPct val="100000"/>
              </a:lnSpc>
              <a:spcBef>
                <a:spcPts val="969"/>
              </a:spcBef>
            </a:pPr>
            <a:r>
              <a:rPr dirty="0" sz="1200" spc="45">
                <a:solidFill>
                  <a:srgbClr val="C00000"/>
                </a:solidFill>
                <a:latin typeface="Calibri"/>
                <a:cs typeface="Calibri"/>
              </a:rPr>
              <a:t>WONDER</a:t>
            </a:r>
            <a:endParaRPr sz="1200">
              <a:latin typeface="Calibri"/>
              <a:cs typeface="Calibri"/>
            </a:endParaRPr>
          </a:p>
          <a:p>
            <a:pPr marL="101600" marR="182880">
              <a:lnSpc>
                <a:spcPts val="1689"/>
              </a:lnSpc>
              <a:spcBef>
                <a:spcPts val="90"/>
              </a:spcBef>
            </a:pPr>
            <a:r>
              <a:rPr dirty="0" sz="1200">
                <a:latin typeface="Calibri"/>
                <a:cs typeface="Calibri"/>
              </a:rPr>
              <a:t>Imagine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yourself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playing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on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original </a:t>
            </a:r>
            <a:r>
              <a:rPr dirty="0" sz="1200" spc="10">
                <a:latin typeface="Calibri"/>
                <a:cs typeface="Calibri"/>
              </a:rPr>
              <a:t>concrete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playground,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what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do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you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think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it </a:t>
            </a:r>
            <a:r>
              <a:rPr dirty="0" sz="1200">
                <a:latin typeface="Calibri"/>
                <a:cs typeface="Calibri"/>
              </a:rPr>
              <a:t>would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like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what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games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would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you </a:t>
            </a:r>
            <a:r>
              <a:rPr dirty="0" sz="1200">
                <a:latin typeface="Calibri"/>
                <a:cs typeface="Calibri"/>
              </a:rPr>
              <a:t>play?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How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would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play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different</a:t>
            </a:r>
            <a:endParaRPr sz="1200">
              <a:latin typeface="Calibri"/>
              <a:cs typeface="Calibri"/>
            </a:endParaRPr>
          </a:p>
          <a:p>
            <a:pPr marL="101600">
              <a:lnSpc>
                <a:spcPct val="100000"/>
              </a:lnSpc>
              <a:spcBef>
                <a:spcPts val="130"/>
              </a:spcBef>
            </a:pPr>
            <a:r>
              <a:rPr dirty="0" sz="1200">
                <a:latin typeface="Calibri"/>
                <a:cs typeface="Calibri"/>
              </a:rPr>
              <a:t>from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how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you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played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on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one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the</a:t>
            </a:r>
            <a:endParaRPr sz="1200">
              <a:latin typeface="Calibri"/>
              <a:cs typeface="Calibri"/>
            </a:endParaRPr>
          </a:p>
          <a:p>
            <a:pPr marL="101600">
              <a:lnSpc>
                <a:spcPct val="100000"/>
              </a:lnSpc>
              <a:spcBef>
                <a:spcPts val="245"/>
              </a:spcBef>
            </a:pPr>
            <a:r>
              <a:rPr dirty="0" sz="1200" spc="-10">
                <a:latin typeface="Calibri"/>
                <a:cs typeface="Calibri"/>
              </a:rPr>
              <a:t>gallery?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09061" y="861936"/>
            <a:ext cx="2297428" cy="3246114"/>
          </a:xfrm>
          <a:prstGeom prst="rect">
            <a:avLst/>
          </a:prstGeom>
        </p:spPr>
      </p:pic>
      <p:sp>
        <p:nvSpPr>
          <p:cNvPr id="14" name="object 14" descr=""/>
          <p:cNvSpPr txBox="1"/>
          <p:nvPr/>
        </p:nvSpPr>
        <p:spPr>
          <a:xfrm>
            <a:off x="6620509" y="10077662"/>
            <a:ext cx="592455" cy="1962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z="1200">
                <a:latin typeface="Arial"/>
                <a:cs typeface="Arial"/>
              </a:rPr>
              <a:t>Page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16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37641" y="913140"/>
            <a:ext cx="3133725" cy="5313680"/>
          </a:xfrm>
          <a:prstGeom prst="rect">
            <a:avLst/>
          </a:prstGeom>
        </p:spPr>
        <p:txBody>
          <a:bodyPr wrap="square" lIns="0" tIns="908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15"/>
              </a:spcBef>
            </a:pPr>
            <a:r>
              <a:rPr dirty="0" sz="1400" spc="10" b="1">
                <a:solidFill>
                  <a:srgbClr val="C00000"/>
                </a:solidFill>
                <a:latin typeface="Calibri"/>
                <a:cs typeface="Calibri"/>
              </a:rPr>
              <a:t>Adventure</a:t>
            </a:r>
            <a:r>
              <a:rPr dirty="0" sz="1400" spc="204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400" spc="45" b="1">
                <a:solidFill>
                  <a:srgbClr val="C00000"/>
                </a:solidFill>
                <a:latin typeface="Calibri"/>
                <a:cs typeface="Calibri"/>
              </a:rPr>
              <a:t>Playgrounds</a:t>
            </a:r>
            <a:endParaRPr sz="1400">
              <a:latin typeface="Calibri"/>
              <a:cs typeface="Calibri"/>
            </a:endParaRPr>
          </a:p>
          <a:p>
            <a:pPr marL="12700" marR="6350">
              <a:lnSpc>
                <a:spcPct val="117000"/>
              </a:lnSpc>
              <a:spcBef>
                <a:spcPts val="285"/>
              </a:spcBef>
            </a:pPr>
            <a:r>
              <a:rPr dirty="0" sz="1200">
                <a:latin typeface="Calibri"/>
                <a:cs typeface="Calibri"/>
              </a:rPr>
              <a:t>After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Second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World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War,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there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was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 spc="5">
                <a:latin typeface="Calibri"/>
                <a:cs typeface="Calibri"/>
              </a:rPr>
              <a:t>a</a:t>
            </a:r>
            <a:r>
              <a:rPr dirty="0" sz="1200" spc="50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change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in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childhood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and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education.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Play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began </a:t>
            </a:r>
            <a:r>
              <a:rPr dirty="0" sz="1200" spc="10">
                <a:latin typeface="Calibri"/>
                <a:cs typeface="Calibri"/>
              </a:rPr>
              <a:t>to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be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seen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80">
                <a:latin typeface="Calibri"/>
                <a:cs typeface="Calibri"/>
              </a:rPr>
              <a:t>as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important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way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for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children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to </a:t>
            </a:r>
            <a:r>
              <a:rPr dirty="0" sz="1200">
                <a:latin typeface="Calibri"/>
                <a:cs typeface="Calibri"/>
              </a:rPr>
              <a:t>learn,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problem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solve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together,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creative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and </a:t>
            </a:r>
            <a:r>
              <a:rPr dirty="0" sz="1200" spc="50">
                <a:latin typeface="Calibri"/>
                <a:cs typeface="Calibri"/>
              </a:rPr>
              <a:t>was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good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their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wellbeing.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Europe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parents, </a:t>
            </a:r>
            <a:r>
              <a:rPr dirty="0" sz="1200" spc="55">
                <a:latin typeface="Calibri"/>
                <a:cs typeface="Calibri"/>
              </a:rPr>
              <a:t>landscape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architects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and</a:t>
            </a:r>
            <a:r>
              <a:rPr dirty="0" sz="1200" spc="9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activists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began </a:t>
            </a:r>
            <a:r>
              <a:rPr dirty="0" sz="1200" spc="20">
                <a:latin typeface="Calibri"/>
                <a:cs typeface="Calibri"/>
              </a:rPr>
              <a:t>creating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 spc="20">
                <a:solidFill>
                  <a:srgbClr val="C00000"/>
                </a:solidFill>
                <a:latin typeface="Calibri"/>
                <a:cs typeface="Calibri"/>
              </a:rPr>
              <a:t>Adventure</a:t>
            </a:r>
            <a:r>
              <a:rPr dirty="0" sz="1200" spc="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200" spc="20">
                <a:solidFill>
                  <a:srgbClr val="C00000"/>
                </a:solidFill>
                <a:latin typeface="Calibri"/>
                <a:cs typeface="Calibri"/>
              </a:rPr>
              <a:t>Playgrounds</a:t>
            </a:r>
            <a:r>
              <a:rPr dirty="0" sz="1200" spc="1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that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promoted </a:t>
            </a:r>
            <a:r>
              <a:rPr dirty="0" sz="1200">
                <a:latin typeface="Calibri"/>
                <a:cs typeface="Calibri"/>
              </a:rPr>
              <a:t>creative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play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children.</a:t>
            </a:r>
            <a:endParaRPr sz="1200">
              <a:latin typeface="Calibri"/>
              <a:cs typeface="Calibri"/>
            </a:endParaRPr>
          </a:p>
          <a:p>
            <a:pPr marL="12700" marR="5080">
              <a:lnSpc>
                <a:spcPct val="117000"/>
              </a:lnSpc>
              <a:spcBef>
                <a:spcPts val="1005"/>
              </a:spcBef>
            </a:pPr>
            <a:r>
              <a:rPr dirty="0" sz="1200" spc="20">
                <a:latin typeface="Calibri"/>
                <a:cs typeface="Calibri"/>
              </a:rPr>
              <a:t>One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of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the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first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Adventure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Playgrounds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in </a:t>
            </a:r>
            <a:r>
              <a:rPr dirty="0" sz="1200" spc="45">
                <a:latin typeface="Calibri"/>
                <a:cs typeface="Calibri"/>
              </a:rPr>
              <a:t>Copenhagen,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Denmark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was </a:t>
            </a:r>
            <a:r>
              <a:rPr dirty="0" sz="1200" spc="10">
                <a:latin typeface="Calibri"/>
                <a:cs typeface="Calibri"/>
              </a:rPr>
              <a:t>inspired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by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 spc="5">
                <a:latin typeface="Calibri"/>
                <a:cs typeface="Calibri"/>
              </a:rPr>
              <a:t>a </a:t>
            </a:r>
            <a:r>
              <a:rPr dirty="0" sz="1200" spc="55">
                <a:solidFill>
                  <a:srgbClr val="C00000"/>
                </a:solidFill>
                <a:latin typeface="Calibri"/>
                <a:cs typeface="Calibri"/>
              </a:rPr>
              <a:t>landscape</a:t>
            </a:r>
            <a:r>
              <a:rPr dirty="0" sz="1200" spc="8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200" spc="10">
                <a:solidFill>
                  <a:srgbClr val="C00000"/>
                </a:solidFill>
                <a:latin typeface="Calibri"/>
                <a:cs typeface="Calibri"/>
              </a:rPr>
              <a:t>architect</a:t>
            </a:r>
            <a:r>
              <a:rPr dirty="0" sz="1200" spc="9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called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 spc="65">
                <a:latin typeface="Calibri"/>
                <a:cs typeface="Calibri"/>
              </a:rPr>
              <a:t>Carl</a:t>
            </a:r>
            <a:r>
              <a:rPr dirty="0" sz="1200" spc="9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Theodor </a:t>
            </a:r>
            <a:r>
              <a:rPr dirty="0" sz="1200" spc="20">
                <a:latin typeface="Calibri"/>
                <a:cs typeface="Calibri"/>
              </a:rPr>
              <a:t>Sørensen,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he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 spc="65">
                <a:latin typeface="Calibri"/>
                <a:cs typeface="Calibri"/>
              </a:rPr>
              <a:t>came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up</a:t>
            </a:r>
            <a:r>
              <a:rPr dirty="0" sz="1200" spc="10">
                <a:latin typeface="Calibri"/>
                <a:cs typeface="Calibri"/>
              </a:rPr>
              <a:t> with </a:t>
            </a:r>
            <a:r>
              <a:rPr dirty="0" sz="1200" spc="20">
                <a:latin typeface="Calibri"/>
                <a:cs typeface="Calibri"/>
              </a:rPr>
              <a:t>the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idea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of </a:t>
            </a:r>
            <a:r>
              <a:rPr dirty="0" sz="1200" spc="20">
                <a:latin typeface="Calibri"/>
                <a:cs typeface="Calibri"/>
              </a:rPr>
              <a:t>Adventure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Playgrounds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 spc="80">
                <a:latin typeface="Calibri"/>
                <a:cs typeface="Calibri"/>
              </a:rPr>
              <a:t>as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 spc="60">
                <a:latin typeface="Calibri"/>
                <a:cs typeface="Calibri"/>
              </a:rPr>
              <a:t>places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that</a:t>
            </a:r>
            <a:r>
              <a:rPr dirty="0" sz="1200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would </a:t>
            </a:r>
            <a:r>
              <a:rPr dirty="0" sz="1200">
                <a:latin typeface="Calibri"/>
                <a:cs typeface="Calibri"/>
              </a:rPr>
              <a:t>have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lots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old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bits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found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junk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natural </a:t>
            </a:r>
            <a:r>
              <a:rPr dirty="0" sz="1200" spc="10">
                <a:latin typeface="Calibri"/>
                <a:cs typeface="Calibri"/>
              </a:rPr>
              <a:t>materials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for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children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to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build,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make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and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create </a:t>
            </a:r>
            <a:r>
              <a:rPr dirty="0" sz="1200" spc="55">
                <a:latin typeface="Calibri"/>
                <a:cs typeface="Calibri"/>
              </a:rPr>
              <a:t>a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playground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of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their </a:t>
            </a:r>
            <a:r>
              <a:rPr dirty="0" sz="1200" spc="-20">
                <a:latin typeface="Calibri"/>
                <a:cs typeface="Calibri"/>
              </a:rPr>
              <a:t>own.</a:t>
            </a:r>
            <a:endParaRPr sz="1200">
              <a:latin typeface="Calibri"/>
              <a:cs typeface="Calibri"/>
            </a:endParaRPr>
          </a:p>
          <a:p>
            <a:pPr marL="12700" marR="50800">
              <a:lnSpc>
                <a:spcPct val="117000"/>
              </a:lnSpc>
              <a:spcBef>
                <a:spcPts val="994"/>
              </a:spcBef>
            </a:pPr>
            <a:r>
              <a:rPr dirty="0" sz="1200" spc="10">
                <a:latin typeface="Calibri"/>
                <a:cs typeface="Calibri"/>
              </a:rPr>
              <a:t>The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children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enjoyed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it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so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 spc="60">
                <a:latin typeface="Calibri"/>
                <a:cs typeface="Calibri"/>
              </a:rPr>
              <a:t>much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and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the </a:t>
            </a:r>
            <a:r>
              <a:rPr dirty="0" sz="1200">
                <a:latin typeface="Calibri"/>
                <a:cs typeface="Calibri"/>
              </a:rPr>
              <a:t>benefits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 spc="80">
                <a:latin typeface="Calibri"/>
                <a:cs typeface="Calibri"/>
              </a:rPr>
              <a:t>success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this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type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play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for </a:t>
            </a:r>
            <a:r>
              <a:rPr dirty="0" sz="1200" spc="10">
                <a:latin typeface="Calibri"/>
                <a:cs typeface="Calibri"/>
              </a:rPr>
              <a:t>children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soon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spread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around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the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world.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Not </a:t>
            </a:r>
            <a:r>
              <a:rPr dirty="0" sz="1200" spc="20">
                <a:latin typeface="Calibri"/>
                <a:cs typeface="Calibri"/>
              </a:rPr>
              <a:t>long</a:t>
            </a:r>
            <a:r>
              <a:rPr dirty="0" sz="120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after</a:t>
            </a:r>
            <a:r>
              <a:rPr dirty="0" sz="1200">
                <a:latin typeface="Calibri"/>
                <a:cs typeface="Calibri"/>
              </a:rPr>
              <a:t> </a:t>
            </a:r>
            <a:r>
              <a:rPr dirty="0" sz="1200" spc="20">
                <a:solidFill>
                  <a:srgbClr val="A02812"/>
                </a:solidFill>
                <a:latin typeface="Calibri"/>
                <a:cs typeface="Calibri"/>
              </a:rPr>
              <a:t>Adventure</a:t>
            </a:r>
            <a:r>
              <a:rPr dirty="0" sz="1200" spc="-5">
                <a:solidFill>
                  <a:srgbClr val="A02812"/>
                </a:solidFill>
                <a:latin typeface="Calibri"/>
                <a:cs typeface="Calibri"/>
              </a:rPr>
              <a:t> </a:t>
            </a:r>
            <a:r>
              <a:rPr dirty="0" sz="1200" spc="20">
                <a:solidFill>
                  <a:srgbClr val="A02812"/>
                </a:solidFill>
                <a:latin typeface="Calibri"/>
                <a:cs typeface="Calibri"/>
              </a:rPr>
              <a:t>Playgrounds</a:t>
            </a:r>
            <a:r>
              <a:rPr dirty="0" sz="1200" spc="10">
                <a:solidFill>
                  <a:srgbClr val="A02812"/>
                </a:solidFill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were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created </a:t>
            </a:r>
            <a:r>
              <a:rPr dirty="0" sz="1200">
                <a:latin typeface="Calibri"/>
                <a:cs typeface="Calibri"/>
              </a:rPr>
              <a:t>around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Europe,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United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Kingdom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and </a:t>
            </a:r>
            <a:r>
              <a:rPr dirty="0" sz="1200" spc="-10">
                <a:latin typeface="Calibri"/>
                <a:cs typeface="Calibri"/>
              </a:rPr>
              <a:t>America.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437641" y="8762529"/>
            <a:ext cx="2672715" cy="3441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-635">
              <a:lnSpc>
                <a:spcPct val="1161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Above:</a:t>
            </a:r>
            <a:r>
              <a:rPr dirty="0" sz="900" spc="9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The</a:t>
            </a:r>
            <a:r>
              <a:rPr dirty="0" sz="900" spc="8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Cubbies,</a:t>
            </a:r>
            <a:r>
              <a:rPr dirty="0" sz="900" spc="9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Fitzroy</a:t>
            </a:r>
            <a:r>
              <a:rPr dirty="0" sz="900" spc="9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1979.</a:t>
            </a:r>
            <a:r>
              <a:rPr dirty="0" sz="900" spc="9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Photo:</a:t>
            </a:r>
            <a:r>
              <a:rPr dirty="0" sz="900" spc="8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The</a:t>
            </a:r>
            <a:r>
              <a:rPr dirty="0" sz="900" spc="80">
                <a:latin typeface="Calibri"/>
                <a:cs typeface="Calibri"/>
              </a:rPr>
              <a:t> </a:t>
            </a:r>
            <a:r>
              <a:rPr dirty="0" sz="900" spc="35">
                <a:latin typeface="Calibri"/>
                <a:cs typeface="Calibri"/>
              </a:rPr>
              <a:t>Cubbies </a:t>
            </a:r>
            <a:r>
              <a:rPr dirty="0" sz="900" spc="-10">
                <a:latin typeface="Calibri"/>
                <a:cs typeface="Calibri"/>
              </a:rPr>
              <a:t>archive.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3768344" y="3262376"/>
            <a:ext cx="282956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10">
                <a:latin typeface="Calibri"/>
                <a:cs typeface="Calibri"/>
              </a:rPr>
              <a:t>Above: The Venny, Kensington.</a:t>
            </a:r>
            <a:r>
              <a:rPr dirty="0" sz="900" spc="5">
                <a:latin typeface="Calibri"/>
                <a:cs typeface="Calibri"/>
              </a:rPr>
              <a:t> </a:t>
            </a:r>
            <a:r>
              <a:rPr dirty="0" sz="900" spc="10">
                <a:latin typeface="Calibri"/>
                <a:cs typeface="Calibri"/>
              </a:rPr>
              <a:t>Photo:</a:t>
            </a:r>
            <a:r>
              <a:rPr dirty="0" sz="900" spc="5">
                <a:latin typeface="Calibri"/>
                <a:cs typeface="Calibri"/>
              </a:rPr>
              <a:t> </a:t>
            </a:r>
            <a:r>
              <a:rPr dirty="0" sz="900" spc="10">
                <a:latin typeface="Calibri"/>
                <a:cs typeface="Calibri"/>
              </a:rPr>
              <a:t>The Venny </a:t>
            </a:r>
            <a:r>
              <a:rPr dirty="0" sz="900" spc="-10">
                <a:latin typeface="Calibri"/>
                <a:cs typeface="Calibri"/>
              </a:rPr>
              <a:t>archive.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3768344" y="3508910"/>
            <a:ext cx="2961640" cy="15151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1435">
              <a:lnSpc>
                <a:spcPct val="117200"/>
              </a:lnSpc>
              <a:spcBef>
                <a:spcPts val="100"/>
              </a:spcBef>
            </a:pPr>
            <a:r>
              <a:rPr dirty="0" sz="1400">
                <a:solidFill>
                  <a:srgbClr val="C00000"/>
                </a:solidFill>
                <a:latin typeface="Calibri"/>
                <a:cs typeface="Calibri"/>
              </a:rPr>
              <a:t>Did</a:t>
            </a:r>
            <a:r>
              <a:rPr dirty="0" sz="1400" spc="3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C00000"/>
                </a:solidFill>
                <a:latin typeface="Calibri"/>
                <a:cs typeface="Calibri"/>
              </a:rPr>
              <a:t>you</a:t>
            </a:r>
            <a:r>
              <a:rPr dirty="0" sz="1400" spc="4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C00000"/>
                </a:solidFill>
                <a:latin typeface="Calibri"/>
                <a:cs typeface="Calibri"/>
              </a:rPr>
              <a:t>know</a:t>
            </a:r>
            <a:r>
              <a:rPr dirty="0" sz="1400" spc="4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C00000"/>
                </a:solidFill>
                <a:latin typeface="Calibri"/>
                <a:cs typeface="Calibri"/>
              </a:rPr>
              <a:t>there</a:t>
            </a:r>
            <a:r>
              <a:rPr dirty="0" sz="1400" spc="4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C00000"/>
                </a:solidFill>
                <a:latin typeface="Calibri"/>
                <a:cs typeface="Calibri"/>
              </a:rPr>
              <a:t>are</a:t>
            </a:r>
            <a:r>
              <a:rPr dirty="0" sz="1400" spc="3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C00000"/>
                </a:solidFill>
                <a:latin typeface="Calibri"/>
                <a:cs typeface="Calibri"/>
              </a:rPr>
              <a:t>two</a:t>
            </a:r>
            <a:r>
              <a:rPr dirty="0" sz="1400" spc="4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C00000"/>
                </a:solidFill>
                <a:latin typeface="Calibri"/>
                <a:cs typeface="Calibri"/>
              </a:rPr>
              <a:t>Adventure </a:t>
            </a:r>
            <a:r>
              <a:rPr dirty="0" sz="1400" spc="20">
                <a:solidFill>
                  <a:srgbClr val="C00000"/>
                </a:solidFill>
                <a:latin typeface="Calibri"/>
                <a:cs typeface="Calibri"/>
              </a:rPr>
              <a:t>Playgrounds</a:t>
            </a:r>
            <a:r>
              <a:rPr dirty="0" sz="1400" spc="5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400" spc="20">
                <a:solidFill>
                  <a:srgbClr val="C00000"/>
                </a:solidFill>
                <a:latin typeface="Calibri"/>
                <a:cs typeface="Calibri"/>
              </a:rPr>
              <a:t>in</a:t>
            </a:r>
            <a:r>
              <a:rPr dirty="0" sz="1400" spc="6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C00000"/>
                </a:solidFill>
                <a:latin typeface="Calibri"/>
                <a:cs typeface="Calibri"/>
              </a:rPr>
              <a:t>Melbourne?</a:t>
            </a:r>
            <a:endParaRPr sz="1400">
              <a:latin typeface="Calibri"/>
              <a:cs typeface="Calibri"/>
            </a:endParaRPr>
          </a:p>
          <a:p>
            <a:pPr marL="12700" marR="5080">
              <a:lnSpc>
                <a:spcPct val="116900"/>
              </a:lnSpc>
              <a:spcBef>
                <a:spcPts val="1055"/>
              </a:spcBef>
            </a:pPr>
            <a:r>
              <a:rPr dirty="0" sz="1200" spc="10">
                <a:latin typeface="Calibri"/>
                <a:cs typeface="Calibri"/>
              </a:rPr>
              <a:t>They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are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called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The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Venny,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in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Kensington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and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 spc="65">
                <a:latin typeface="Calibri"/>
                <a:cs typeface="Calibri"/>
              </a:rPr>
              <a:t>Cubbies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Fitzroy!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They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provide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a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 spc="45">
                <a:latin typeface="Calibri"/>
                <a:cs typeface="Calibri"/>
              </a:rPr>
              <a:t>space </a:t>
            </a:r>
            <a:r>
              <a:rPr dirty="0" sz="1200" spc="10">
                <a:latin typeface="Calibri"/>
                <a:cs typeface="Calibri"/>
              </a:rPr>
              <a:t>where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children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 spc="65">
                <a:latin typeface="Calibri"/>
                <a:cs typeface="Calibri"/>
              </a:rPr>
              <a:t>can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create,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build,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invent, </a:t>
            </a:r>
            <a:r>
              <a:rPr dirty="0" sz="1200">
                <a:latin typeface="Calibri"/>
                <a:cs typeface="Calibri"/>
              </a:rPr>
              <a:t>garden,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play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 spc="60">
                <a:latin typeface="Calibri"/>
                <a:cs typeface="Calibri"/>
              </a:rPr>
              <a:t>much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more!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0215" y="6381749"/>
            <a:ext cx="3180537" cy="226026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80790" y="1203197"/>
            <a:ext cx="2969894" cy="1920544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3831590" y="5530659"/>
            <a:ext cx="3143250" cy="3990975"/>
          </a:xfrm>
          <a:prstGeom prst="rect">
            <a:avLst/>
          </a:prstGeom>
          <a:solidFill>
            <a:srgbClr val="EBF7FC"/>
          </a:solidFill>
          <a:ln w="22225">
            <a:solidFill>
              <a:srgbClr val="C00000"/>
            </a:solidFill>
          </a:ln>
        </p:spPr>
        <p:txBody>
          <a:bodyPr wrap="square" lIns="0" tIns="123189" rIns="0" bIns="0" rtlCol="0" vert="horz">
            <a:spAutoFit/>
          </a:bodyPr>
          <a:lstStyle/>
          <a:p>
            <a:pPr marL="102235">
              <a:lnSpc>
                <a:spcPct val="100000"/>
              </a:lnSpc>
              <a:spcBef>
                <a:spcPts val="969"/>
              </a:spcBef>
            </a:pPr>
            <a:r>
              <a:rPr dirty="0" sz="1200" spc="-10">
                <a:solidFill>
                  <a:srgbClr val="C00000"/>
                </a:solidFill>
                <a:latin typeface="Arial"/>
                <a:cs typeface="Arial"/>
              </a:rPr>
              <a:t>CREATE</a:t>
            </a:r>
            <a:endParaRPr sz="1200">
              <a:latin typeface="Arial"/>
              <a:cs typeface="Arial"/>
            </a:endParaRPr>
          </a:p>
          <a:p>
            <a:pPr marL="102235" marR="96520">
              <a:lnSpc>
                <a:spcPct val="116900"/>
              </a:lnSpc>
              <a:spcBef>
                <a:spcPts val="910"/>
              </a:spcBef>
            </a:pPr>
            <a:r>
              <a:rPr dirty="0" sz="1200" b="1">
                <a:latin typeface="Calibri"/>
                <a:cs typeface="Calibri"/>
              </a:rPr>
              <a:t>Materials:</a:t>
            </a:r>
            <a:r>
              <a:rPr dirty="0" sz="1200" spc="100" b="1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Loose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parts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 spc="-60">
                <a:latin typeface="Calibri"/>
                <a:cs typeface="Calibri"/>
              </a:rPr>
              <a:t>–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boxes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various </a:t>
            </a:r>
            <a:r>
              <a:rPr dirty="0" sz="1200" spc="50">
                <a:latin typeface="Calibri"/>
                <a:cs typeface="Calibri"/>
              </a:rPr>
              <a:t>sizes,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cardboard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tubes,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wool,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ribbon,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and</a:t>
            </a:r>
            <a:r>
              <a:rPr dirty="0" sz="1200" spc="5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any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other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loose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parts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from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Reverse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Art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Truck.</a:t>
            </a:r>
            <a:endParaRPr sz="1200">
              <a:latin typeface="Calibri"/>
              <a:cs typeface="Calibri"/>
            </a:endParaRPr>
          </a:p>
          <a:p>
            <a:pPr marL="102235" marR="167640">
              <a:lnSpc>
                <a:spcPct val="117000"/>
              </a:lnSpc>
              <a:spcBef>
                <a:spcPts val="1000"/>
              </a:spcBef>
            </a:pPr>
            <a:r>
              <a:rPr dirty="0" sz="1200" spc="55" b="1">
                <a:latin typeface="Calibri"/>
                <a:cs typeface="Calibri"/>
              </a:rPr>
              <a:t>Collaborate:</a:t>
            </a:r>
            <a:r>
              <a:rPr dirty="0" sz="1200" spc="50" b="1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Work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groups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create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 spc="5">
                <a:latin typeface="Calibri"/>
                <a:cs typeface="Calibri"/>
              </a:rPr>
              <a:t>a </a:t>
            </a:r>
            <a:r>
              <a:rPr dirty="0" sz="1200" spc="10">
                <a:latin typeface="Calibri"/>
                <a:cs typeface="Calibri"/>
              </a:rPr>
              <a:t>collaborative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small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 spc="65">
                <a:latin typeface="Calibri"/>
                <a:cs typeface="Calibri"/>
              </a:rPr>
              <a:t>scale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playground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with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loose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parts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that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could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made</a:t>
            </a:r>
            <a:r>
              <a:rPr dirty="0" sz="1200" spc="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into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 spc="5">
                <a:latin typeface="Calibri"/>
                <a:cs typeface="Calibri"/>
              </a:rPr>
              <a:t>a </a:t>
            </a:r>
            <a:r>
              <a:rPr dirty="0" sz="1200" spc="10">
                <a:latin typeface="Calibri"/>
                <a:cs typeface="Calibri"/>
              </a:rPr>
              <a:t>permanent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structure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in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your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school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yard.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 spc="30">
                <a:latin typeface="Calibri"/>
                <a:cs typeface="Calibri"/>
              </a:rPr>
              <a:t>As </a:t>
            </a:r>
            <a:r>
              <a:rPr dirty="0" sz="1200">
                <a:latin typeface="Calibri"/>
                <a:cs typeface="Calibri"/>
              </a:rPr>
              <a:t>you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are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making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 spc="70">
                <a:latin typeface="Calibri"/>
                <a:cs typeface="Calibri"/>
              </a:rPr>
              <a:t>discuss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what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you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would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do </a:t>
            </a:r>
            <a:r>
              <a:rPr dirty="0" sz="1200" spc="20">
                <a:latin typeface="Calibri"/>
                <a:cs typeface="Calibri"/>
              </a:rPr>
              <a:t>on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each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part</a:t>
            </a:r>
            <a:r>
              <a:rPr dirty="0" sz="1200" spc="-1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of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the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playgrounds,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will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it</a:t>
            </a:r>
            <a:r>
              <a:rPr dirty="0" sz="1200" spc="-1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have </a:t>
            </a:r>
            <a:r>
              <a:rPr dirty="0" sz="1200" spc="10">
                <a:latin typeface="Calibri"/>
                <a:cs typeface="Calibri"/>
              </a:rPr>
              <a:t>tunnels,</a:t>
            </a:r>
            <a:r>
              <a:rPr dirty="0" sz="1200" spc="90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cubbies,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areas</a:t>
            </a:r>
            <a:r>
              <a:rPr dirty="0" sz="1200" spc="9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to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climb,</a:t>
            </a:r>
            <a:r>
              <a:rPr dirty="0" sz="1200" spc="90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rope </a:t>
            </a:r>
            <a:r>
              <a:rPr dirty="0" sz="1200" spc="10">
                <a:latin typeface="Calibri"/>
                <a:cs typeface="Calibri"/>
              </a:rPr>
              <a:t>swings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etc</a:t>
            </a:r>
            <a:endParaRPr sz="1200">
              <a:latin typeface="Calibri"/>
              <a:cs typeface="Calibri"/>
            </a:endParaRPr>
          </a:p>
          <a:p>
            <a:pPr marL="102235" marR="190500">
              <a:lnSpc>
                <a:spcPct val="117100"/>
              </a:lnSpc>
              <a:spcBef>
                <a:spcPts val="1000"/>
              </a:spcBef>
            </a:pPr>
            <a:r>
              <a:rPr dirty="0" sz="1200" spc="90" b="1">
                <a:latin typeface="Calibri"/>
                <a:cs typeface="Calibri"/>
              </a:rPr>
              <a:t>Discuss</a:t>
            </a:r>
            <a:r>
              <a:rPr dirty="0" sz="1200" spc="90">
                <a:latin typeface="Calibri"/>
                <a:cs typeface="Calibri"/>
              </a:rPr>
              <a:t>: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As</a:t>
            </a:r>
            <a:r>
              <a:rPr dirty="0" sz="1200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a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group </a:t>
            </a:r>
            <a:r>
              <a:rPr dirty="0" sz="1200" spc="70">
                <a:latin typeface="Calibri"/>
                <a:cs typeface="Calibri"/>
              </a:rPr>
              <a:t>discuss</a:t>
            </a:r>
            <a:r>
              <a:rPr dirty="0" sz="1200">
                <a:latin typeface="Calibri"/>
                <a:cs typeface="Calibri"/>
              </a:rPr>
              <a:t> how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your </a:t>
            </a:r>
            <a:r>
              <a:rPr dirty="0" sz="1200" spc="10">
                <a:latin typeface="Calibri"/>
                <a:cs typeface="Calibri"/>
              </a:rPr>
              <a:t>collaborative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design</a:t>
            </a:r>
            <a:r>
              <a:rPr dirty="0" sz="1200" spc="50">
                <a:latin typeface="Calibri"/>
                <a:cs typeface="Calibri"/>
              </a:rPr>
              <a:t> could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be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turned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into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 spc="5">
                <a:latin typeface="Calibri"/>
                <a:cs typeface="Calibri"/>
              </a:rPr>
              <a:t>a </a:t>
            </a:r>
            <a:r>
              <a:rPr dirty="0" sz="1200" spc="10">
                <a:latin typeface="Calibri"/>
                <a:cs typeface="Calibri"/>
              </a:rPr>
              <a:t>permanent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playground,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what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would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it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be </a:t>
            </a:r>
            <a:r>
              <a:rPr dirty="0" sz="1200" spc="20">
                <a:latin typeface="Calibri"/>
                <a:cs typeface="Calibri"/>
              </a:rPr>
              <a:t>made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from?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Would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it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be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sustainably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made?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72745">
              <a:lnSpc>
                <a:spcPts val="1425"/>
              </a:lnSpc>
            </a:pPr>
            <a:r>
              <a:rPr dirty="0"/>
              <a:t>Page</a:t>
            </a:r>
            <a:r>
              <a:rPr dirty="0" spc="-15"/>
              <a:t> </a:t>
            </a:r>
            <a:fld id="{81D60167-4931-47E6-BA6A-407CBD079E47}" type="slidenum">
              <a:rPr dirty="0" spc="-25"/>
              <a:t>17</a:t>
            </a:fld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37641" y="1332991"/>
            <a:ext cx="3030220" cy="41655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1540"/>
              </a:lnSpc>
              <a:spcBef>
                <a:spcPts val="95"/>
              </a:spcBef>
            </a:pPr>
            <a:r>
              <a:rPr dirty="0" sz="1400" spc="60" b="1">
                <a:solidFill>
                  <a:srgbClr val="C00000"/>
                </a:solidFill>
                <a:latin typeface="Calibri"/>
                <a:cs typeface="Calibri"/>
              </a:rPr>
              <a:t>Round</a:t>
            </a:r>
            <a:r>
              <a:rPr dirty="0" sz="1400" spc="5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C00000"/>
                </a:solidFill>
                <a:latin typeface="Calibri"/>
                <a:cs typeface="Calibri"/>
              </a:rPr>
              <a:t>Table</a:t>
            </a:r>
            <a:r>
              <a:rPr dirty="0" sz="1400" spc="55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C00000"/>
                </a:solidFill>
                <a:latin typeface="Calibri"/>
                <a:cs typeface="Calibri"/>
              </a:rPr>
              <a:t>2017</a:t>
            </a:r>
            <a:r>
              <a:rPr dirty="0" sz="1400" spc="45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C00000"/>
                </a:solidFill>
                <a:latin typeface="Calibri"/>
                <a:cs typeface="Calibri"/>
              </a:rPr>
              <a:t>-</a:t>
            </a:r>
            <a:r>
              <a:rPr dirty="0" sz="1400" spc="55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400" spc="-20" b="1">
                <a:solidFill>
                  <a:srgbClr val="C00000"/>
                </a:solidFill>
                <a:latin typeface="Calibri"/>
                <a:cs typeface="Calibri"/>
              </a:rPr>
              <a:t>2025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ts val="1540"/>
              </a:lnSpc>
            </a:pPr>
            <a:r>
              <a:rPr dirty="0" sz="1400" b="1">
                <a:solidFill>
                  <a:srgbClr val="C00000"/>
                </a:solidFill>
                <a:latin typeface="Calibri"/>
                <a:cs typeface="Calibri"/>
              </a:rPr>
              <a:t>Mary</a:t>
            </a:r>
            <a:r>
              <a:rPr dirty="0" sz="1400" spc="-25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400" spc="55" b="1">
                <a:solidFill>
                  <a:srgbClr val="C00000"/>
                </a:solidFill>
                <a:latin typeface="Calibri"/>
                <a:cs typeface="Calibri"/>
              </a:rPr>
              <a:t>Featherston</a:t>
            </a:r>
            <a:r>
              <a:rPr dirty="0" sz="1400" spc="-2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400" spc="-35" b="1">
                <a:solidFill>
                  <a:srgbClr val="C00000"/>
                </a:solidFill>
                <a:latin typeface="Calibri"/>
                <a:cs typeface="Calibri"/>
              </a:rPr>
              <a:t>AM</a:t>
            </a:r>
            <a:r>
              <a:rPr dirty="0" sz="1400" spc="-15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400" spc="65" b="1">
                <a:solidFill>
                  <a:srgbClr val="C00000"/>
                </a:solidFill>
                <a:latin typeface="Calibri"/>
                <a:cs typeface="Calibri"/>
              </a:rPr>
              <a:t>and</a:t>
            </a:r>
            <a:r>
              <a:rPr dirty="0" sz="1400" spc="-2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400" spc="60" b="1">
                <a:solidFill>
                  <a:srgbClr val="C00000"/>
                </a:solidFill>
                <a:latin typeface="Calibri"/>
                <a:cs typeface="Calibri"/>
              </a:rPr>
              <a:t>Emily</a:t>
            </a:r>
            <a:r>
              <a:rPr dirty="0" sz="1400" spc="-15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400" spc="45" b="1">
                <a:solidFill>
                  <a:srgbClr val="C00000"/>
                </a:solidFill>
                <a:latin typeface="Calibri"/>
                <a:cs typeface="Calibri"/>
              </a:rPr>
              <a:t>Floyd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437641" y="4336071"/>
            <a:ext cx="3204210" cy="381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94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Above:</a:t>
            </a:r>
            <a:r>
              <a:rPr dirty="0" sz="900" spc="6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The</a:t>
            </a:r>
            <a:r>
              <a:rPr dirty="0" sz="900" spc="5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Round</a:t>
            </a:r>
            <a:r>
              <a:rPr dirty="0" sz="900" spc="6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Table</a:t>
            </a:r>
            <a:r>
              <a:rPr dirty="0" sz="900" spc="5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at</a:t>
            </a:r>
            <a:r>
              <a:rPr dirty="0" sz="900" spc="5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Incinerator</a:t>
            </a:r>
            <a:r>
              <a:rPr dirty="0" sz="900" spc="5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Gallery</a:t>
            </a:r>
            <a:r>
              <a:rPr dirty="0" sz="900" spc="5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for</a:t>
            </a:r>
            <a:r>
              <a:rPr dirty="0" sz="900" spc="6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The</a:t>
            </a:r>
            <a:r>
              <a:rPr dirty="0" sz="900" spc="55">
                <a:latin typeface="Calibri"/>
                <a:cs typeface="Calibri"/>
              </a:rPr>
              <a:t> </a:t>
            </a:r>
            <a:r>
              <a:rPr dirty="0" sz="900" spc="-10">
                <a:latin typeface="Calibri"/>
                <a:cs typeface="Calibri"/>
              </a:rPr>
              <a:t>Playground</a:t>
            </a:r>
            <a:r>
              <a:rPr dirty="0" sz="900" spc="50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Project</a:t>
            </a:r>
            <a:r>
              <a:rPr dirty="0" sz="900" spc="8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Melbourne</a:t>
            </a:r>
            <a:r>
              <a:rPr dirty="0" sz="900" spc="85">
                <a:latin typeface="Calibri"/>
                <a:cs typeface="Calibri"/>
              </a:rPr>
              <a:t> </a:t>
            </a:r>
            <a:r>
              <a:rPr dirty="0" sz="900" spc="-20">
                <a:latin typeface="Calibri"/>
                <a:cs typeface="Calibri"/>
              </a:rPr>
              <a:t>2025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37641" y="4871719"/>
            <a:ext cx="3166745" cy="91948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 marR="5080">
              <a:lnSpc>
                <a:spcPct val="97200"/>
              </a:lnSpc>
              <a:spcBef>
                <a:spcPts val="140"/>
              </a:spcBef>
            </a:pPr>
            <a:r>
              <a:rPr dirty="0" sz="1200" spc="60">
                <a:latin typeface="Calibri"/>
                <a:cs typeface="Calibri"/>
              </a:rPr>
              <a:t>As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part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Playground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Project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Melbourne, </a:t>
            </a:r>
            <a:r>
              <a:rPr dirty="0" sz="1200" spc="10">
                <a:latin typeface="Calibri"/>
                <a:cs typeface="Calibri"/>
              </a:rPr>
              <a:t>Incinerator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Gallery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invited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Australian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 spc="10">
                <a:solidFill>
                  <a:srgbClr val="C00000"/>
                </a:solidFill>
                <a:latin typeface="Calibri"/>
                <a:cs typeface="Calibri"/>
              </a:rPr>
              <a:t>artist</a:t>
            </a:r>
            <a:r>
              <a:rPr dirty="0" sz="1200" spc="7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Emily </a:t>
            </a:r>
            <a:r>
              <a:rPr dirty="0" sz="1200" spc="20">
                <a:latin typeface="Calibri"/>
                <a:cs typeface="Calibri"/>
              </a:rPr>
              <a:t>Floyd</a:t>
            </a:r>
            <a:r>
              <a:rPr dirty="0" sz="120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and</a:t>
            </a:r>
            <a:r>
              <a:rPr dirty="0" sz="120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English/Australian</a:t>
            </a:r>
            <a:r>
              <a:rPr dirty="0" sz="1200">
                <a:latin typeface="Calibri"/>
                <a:cs typeface="Calibri"/>
              </a:rPr>
              <a:t> </a:t>
            </a:r>
            <a:r>
              <a:rPr dirty="0" sz="1200" spc="10">
                <a:solidFill>
                  <a:srgbClr val="C00000"/>
                </a:solidFill>
                <a:latin typeface="Calibri"/>
                <a:cs typeface="Calibri"/>
              </a:rPr>
              <a:t>interior</a:t>
            </a:r>
            <a:r>
              <a:rPr dirty="0" sz="1200" spc="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C00000"/>
                </a:solidFill>
                <a:latin typeface="Calibri"/>
                <a:cs typeface="Calibri"/>
              </a:rPr>
              <a:t>designer </a:t>
            </a:r>
            <a:r>
              <a:rPr dirty="0" sz="1200">
                <a:latin typeface="Calibri"/>
                <a:cs typeface="Calibri"/>
              </a:rPr>
              <a:t>Mary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Featherston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 spc="-50">
                <a:latin typeface="Calibri"/>
                <a:cs typeface="Calibri"/>
              </a:rPr>
              <a:t>AM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exhibit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their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well-</a:t>
            </a:r>
            <a:r>
              <a:rPr dirty="0" sz="1200" spc="-20">
                <a:latin typeface="Calibri"/>
                <a:cs typeface="Calibri"/>
              </a:rPr>
              <a:t>known </a:t>
            </a:r>
            <a:r>
              <a:rPr dirty="0" sz="1200">
                <a:latin typeface="Calibri"/>
                <a:cs typeface="Calibri"/>
              </a:rPr>
              <a:t>collaborative</a:t>
            </a:r>
            <a:r>
              <a:rPr dirty="0" sz="1200" spc="225"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C00000"/>
                </a:solidFill>
                <a:latin typeface="Calibri"/>
                <a:cs typeface="Calibri"/>
              </a:rPr>
              <a:t>sculpture</a:t>
            </a:r>
            <a:r>
              <a:rPr dirty="0" sz="1200" spc="10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‘Round</a:t>
            </a:r>
            <a:r>
              <a:rPr dirty="0" sz="1200" spc="2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Table’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2017.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437641" y="5938519"/>
            <a:ext cx="3176905" cy="145288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 marR="5080">
              <a:lnSpc>
                <a:spcPct val="97200"/>
              </a:lnSpc>
              <a:spcBef>
                <a:spcPts val="140"/>
              </a:spcBef>
            </a:pPr>
            <a:r>
              <a:rPr dirty="0" sz="1200">
                <a:latin typeface="Calibri"/>
                <a:cs typeface="Calibri"/>
              </a:rPr>
              <a:t>Both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Emily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Mary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are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interested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alternative </a:t>
            </a:r>
            <a:r>
              <a:rPr dirty="0" sz="1200" spc="10">
                <a:latin typeface="Calibri"/>
                <a:cs typeface="Calibri"/>
              </a:rPr>
              <a:t>education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that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focuses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on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creativity,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play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and </a:t>
            </a:r>
            <a:r>
              <a:rPr dirty="0" sz="1200" spc="50">
                <a:latin typeface="Calibri"/>
                <a:cs typeface="Calibri"/>
              </a:rPr>
              <a:t>social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connection.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The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Round </a:t>
            </a:r>
            <a:r>
              <a:rPr dirty="0" sz="1200" spc="10">
                <a:latin typeface="Calibri"/>
                <a:cs typeface="Calibri"/>
              </a:rPr>
              <a:t>Table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 spc="60">
                <a:latin typeface="Calibri"/>
                <a:cs typeface="Calibri"/>
              </a:rPr>
              <a:t>has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been </a:t>
            </a:r>
            <a:r>
              <a:rPr dirty="0" sz="1200">
                <a:latin typeface="Calibri"/>
                <a:cs typeface="Calibri"/>
              </a:rPr>
              <a:t>made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80">
                <a:latin typeface="Calibri"/>
                <a:cs typeface="Calibri"/>
              </a:rPr>
              <a:t>as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a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place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people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gather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share </a:t>
            </a:r>
            <a:r>
              <a:rPr dirty="0" sz="1200" spc="20">
                <a:latin typeface="Calibri"/>
                <a:cs typeface="Calibri"/>
              </a:rPr>
              <a:t>ideas,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stories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and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experiences.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They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are </a:t>
            </a:r>
            <a:r>
              <a:rPr dirty="0" sz="1200">
                <a:latin typeface="Calibri"/>
                <a:cs typeface="Calibri"/>
              </a:rPr>
              <a:t>interested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people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communities</a:t>
            </a:r>
            <a:r>
              <a:rPr dirty="0" sz="1200" spc="50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connecting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to </a:t>
            </a:r>
            <a:r>
              <a:rPr dirty="0" sz="1200" spc="20">
                <a:latin typeface="Calibri"/>
                <a:cs typeface="Calibri"/>
              </a:rPr>
              <a:t>bring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about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change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that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will </a:t>
            </a:r>
            <a:r>
              <a:rPr dirty="0" sz="1200">
                <a:latin typeface="Calibri"/>
                <a:cs typeface="Calibri"/>
              </a:rPr>
              <a:t>improve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people’s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lives.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437641" y="7538719"/>
            <a:ext cx="3163570" cy="109728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 marR="5080" indent="8890">
              <a:lnSpc>
                <a:spcPct val="97200"/>
              </a:lnSpc>
              <a:spcBef>
                <a:spcPts val="140"/>
              </a:spcBef>
            </a:pPr>
            <a:r>
              <a:rPr dirty="0" sz="1200" spc="10" i="1">
                <a:latin typeface="Calibri"/>
                <a:cs typeface="Calibri"/>
              </a:rPr>
              <a:t>Round</a:t>
            </a:r>
            <a:r>
              <a:rPr dirty="0" sz="1200" spc="55" i="1">
                <a:latin typeface="Calibri"/>
                <a:cs typeface="Calibri"/>
              </a:rPr>
              <a:t> </a:t>
            </a:r>
            <a:r>
              <a:rPr dirty="0" sz="1200" spc="10" i="1">
                <a:latin typeface="Calibri"/>
                <a:cs typeface="Calibri"/>
              </a:rPr>
              <a:t>Table</a:t>
            </a:r>
            <a:r>
              <a:rPr dirty="0" sz="1200" spc="60" i="1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re-creates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a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cover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design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by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Mary </a:t>
            </a:r>
            <a:r>
              <a:rPr dirty="0" sz="1200" spc="10">
                <a:latin typeface="Calibri"/>
                <a:cs typeface="Calibri"/>
              </a:rPr>
              <a:t>Featherston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a </a:t>
            </a:r>
            <a:r>
              <a:rPr dirty="0" sz="1200" spc="10">
                <a:latin typeface="Calibri"/>
                <a:cs typeface="Calibri"/>
              </a:rPr>
              <a:t>1970’s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community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childcare </a:t>
            </a:r>
            <a:r>
              <a:rPr dirty="0" sz="1200" spc="10">
                <a:latin typeface="Calibri"/>
                <a:cs typeface="Calibri"/>
              </a:rPr>
              <a:t>magazine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called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 spc="10" i="1">
                <a:latin typeface="Calibri"/>
                <a:cs typeface="Calibri"/>
              </a:rPr>
              <a:t>Ripple,</a:t>
            </a:r>
            <a:r>
              <a:rPr dirty="0" sz="1200" spc="80" i="1">
                <a:latin typeface="Calibri"/>
                <a:cs typeface="Calibri"/>
              </a:rPr>
              <a:t> </a:t>
            </a:r>
            <a:r>
              <a:rPr dirty="0" sz="1200" spc="10" i="1">
                <a:latin typeface="Calibri"/>
                <a:cs typeface="Calibri"/>
              </a:rPr>
              <a:t>(image</a:t>
            </a:r>
            <a:r>
              <a:rPr dirty="0" sz="1200" spc="80" i="1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on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the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right</a:t>
            </a:r>
            <a:r>
              <a:rPr dirty="0" sz="1200" spc="-10" i="1">
                <a:latin typeface="Calibri"/>
                <a:cs typeface="Calibri"/>
              </a:rPr>
              <a:t>)</a:t>
            </a:r>
            <a:r>
              <a:rPr dirty="0" sz="1200" spc="-10" i="1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Emily’s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mother,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 spc="45">
                <a:latin typeface="Calibri"/>
                <a:cs typeface="Calibri"/>
              </a:rPr>
              <a:t>Frances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Floyd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worked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on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this </a:t>
            </a:r>
            <a:r>
              <a:rPr dirty="0" sz="1200" spc="10">
                <a:latin typeface="Calibri"/>
                <a:cs typeface="Calibri"/>
              </a:rPr>
              <a:t>magazine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 spc="80">
                <a:latin typeface="Calibri"/>
                <a:cs typeface="Calibri"/>
              </a:rPr>
              <a:t>as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well,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which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is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why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Emily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decided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to </a:t>
            </a:r>
            <a:r>
              <a:rPr dirty="0" sz="1200">
                <a:latin typeface="Calibri"/>
                <a:cs typeface="Calibri"/>
              </a:rPr>
              <a:t>create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 spc="50" i="1">
                <a:latin typeface="Calibri"/>
                <a:cs typeface="Calibri"/>
              </a:rPr>
              <a:t>Round</a:t>
            </a:r>
            <a:r>
              <a:rPr dirty="0" sz="1200" spc="10" i="1">
                <a:latin typeface="Calibri"/>
                <a:cs typeface="Calibri"/>
              </a:rPr>
              <a:t> </a:t>
            </a:r>
            <a:r>
              <a:rPr dirty="0" sz="1200" i="1">
                <a:latin typeface="Calibri"/>
                <a:cs typeface="Calibri"/>
              </a:rPr>
              <a:t>Table</a:t>
            </a:r>
            <a:r>
              <a:rPr dirty="0" sz="1200" spc="10" i="1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with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Mary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Featherston.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4772659" y="9387331"/>
            <a:ext cx="22987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Above:</a:t>
            </a:r>
            <a:r>
              <a:rPr dirty="0" sz="900" spc="100">
                <a:latin typeface="Calibri"/>
                <a:cs typeface="Calibri"/>
              </a:rPr>
              <a:t> </a:t>
            </a:r>
            <a:r>
              <a:rPr dirty="0" sz="900" spc="-10">
                <a:latin typeface="Calibri"/>
                <a:cs typeface="Calibri"/>
              </a:rPr>
              <a:t>Mary</a:t>
            </a:r>
            <a:r>
              <a:rPr dirty="0" sz="900" spc="9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Featherston,</a:t>
            </a:r>
            <a:r>
              <a:rPr dirty="0" sz="900" spc="95">
                <a:latin typeface="Calibri"/>
                <a:cs typeface="Calibri"/>
              </a:rPr>
              <a:t> </a:t>
            </a:r>
            <a:r>
              <a:rPr dirty="0" sz="900" i="1">
                <a:latin typeface="Calibri"/>
                <a:cs typeface="Calibri"/>
              </a:rPr>
              <a:t>Ripple</a:t>
            </a:r>
            <a:r>
              <a:rPr dirty="0" sz="900" spc="110" i="1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cover</a:t>
            </a:r>
            <a:r>
              <a:rPr dirty="0" sz="900" spc="100">
                <a:latin typeface="Calibri"/>
                <a:cs typeface="Calibri"/>
              </a:rPr>
              <a:t> </a:t>
            </a:r>
            <a:r>
              <a:rPr dirty="0" sz="900" spc="-10">
                <a:latin typeface="Calibri"/>
                <a:cs typeface="Calibri"/>
              </a:rPr>
              <a:t>design.</a:t>
            </a:r>
            <a:endParaRPr sz="9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85361" y="6966501"/>
            <a:ext cx="1603373" cy="2407178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4091940" y="1462011"/>
            <a:ext cx="1381125" cy="2322195"/>
          </a:xfrm>
          <a:prstGeom prst="rect">
            <a:avLst/>
          </a:prstGeom>
          <a:solidFill>
            <a:srgbClr val="EBF7FC"/>
          </a:solidFill>
          <a:ln w="22225">
            <a:solidFill>
              <a:srgbClr val="C00000"/>
            </a:solidFill>
          </a:ln>
        </p:spPr>
        <p:txBody>
          <a:bodyPr wrap="square" lIns="0" tIns="123825" rIns="0" bIns="0" rtlCol="0" vert="horz">
            <a:spAutoFit/>
          </a:bodyPr>
          <a:lstStyle/>
          <a:p>
            <a:pPr marL="101600">
              <a:lnSpc>
                <a:spcPct val="100000"/>
              </a:lnSpc>
              <a:spcBef>
                <a:spcPts val="975"/>
              </a:spcBef>
            </a:pPr>
            <a:r>
              <a:rPr dirty="0" sz="1200" spc="60">
                <a:solidFill>
                  <a:srgbClr val="C00000"/>
                </a:solidFill>
                <a:latin typeface="Calibri"/>
                <a:cs typeface="Calibri"/>
              </a:rPr>
              <a:t>SEE</a:t>
            </a:r>
            <a:endParaRPr sz="1200">
              <a:latin typeface="Calibri"/>
              <a:cs typeface="Calibri"/>
            </a:endParaRPr>
          </a:p>
          <a:p>
            <a:pPr marL="101600" marR="151130">
              <a:lnSpc>
                <a:spcPct val="117000"/>
              </a:lnSpc>
              <a:spcBef>
                <a:spcPts val="994"/>
              </a:spcBef>
            </a:pPr>
            <a:r>
              <a:rPr dirty="0" sz="1200">
                <a:latin typeface="Calibri"/>
                <a:cs typeface="Calibri"/>
              </a:rPr>
              <a:t>How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would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the </a:t>
            </a:r>
            <a:r>
              <a:rPr dirty="0" sz="1200">
                <a:latin typeface="Calibri"/>
                <a:cs typeface="Calibri"/>
              </a:rPr>
              <a:t>design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 spc="-20" i="1">
                <a:latin typeface="Calibri"/>
                <a:cs typeface="Calibri"/>
              </a:rPr>
              <a:t>Round</a:t>
            </a:r>
            <a:r>
              <a:rPr dirty="0" sz="1200" spc="-20" i="1">
                <a:latin typeface="Calibri"/>
                <a:cs typeface="Calibri"/>
              </a:rPr>
              <a:t> </a:t>
            </a:r>
            <a:r>
              <a:rPr dirty="0" sz="1200" i="1">
                <a:latin typeface="Calibri"/>
                <a:cs typeface="Calibri"/>
              </a:rPr>
              <a:t>Table</a:t>
            </a:r>
            <a:r>
              <a:rPr dirty="0" sz="1200" spc="110" i="1">
                <a:latin typeface="Calibri"/>
                <a:cs typeface="Calibri"/>
              </a:rPr>
              <a:t> </a:t>
            </a:r>
            <a:r>
              <a:rPr dirty="0" sz="1200" spc="45">
                <a:latin typeface="Calibri"/>
                <a:cs typeface="Calibri"/>
              </a:rPr>
              <a:t>assist </a:t>
            </a:r>
            <a:r>
              <a:rPr dirty="0" sz="1200">
                <a:latin typeface="Calibri"/>
                <a:cs typeface="Calibri"/>
              </a:rPr>
              <a:t>groups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sharing </a:t>
            </a:r>
            <a:r>
              <a:rPr dirty="0" sz="1200">
                <a:latin typeface="Calibri"/>
                <a:cs typeface="Calibri"/>
              </a:rPr>
              <a:t>stories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and</a:t>
            </a:r>
            <a:r>
              <a:rPr dirty="0" sz="1200" spc="50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ideas?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5539740" y="1455661"/>
            <a:ext cx="1434465" cy="2755900"/>
          </a:xfrm>
          <a:prstGeom prst="rect">
            <a:avLst/>
          </a:prstGeom>
          <a:solidFill>
            <a:srgbClr val="EBF7FC"/>
          </a:solidFill>
          <a:ln w="22225">
            <a:solidFill>
              <a:srgbClr val="C00000"/>
            </a:solidFill>
          </a:ln>
        </p:spPr>
        <p:txBody>
          <a:bodyPr wrap="square" lIns="0" tIns="123189" rIns="0" bIns="0" rtlCol="0" vert="horz">
            <a:spAutoFit/>
          </a:bodyPr>
          <a:lstStyle/>
          <a:p>
            <a:pPr marL="101600">
              <a:lnSpc>
                <a:spcPct val="100000"/>
              </a:lnSpc>
              <a:spcBef>
                <a:spcPts val="969"/>
              </a:spcBef>
            </a:pPr>
            <a:r>
              <a:rPr dirty="0" sz="1200" spc="-10">
                <a:solidFill>
                  <a:srgbClr val="C00000"/>
                </a:solidFill>
                <a:latin typeface="Calibri"/>
                <a:cs typeface="Calibri"/>
              </a:rPr>
              <a:t>THINK</a:t>
            </a:r>
            <a:endParaRPr sz="1200">
              <a:latin typeface="Calibri"/>
              <a:cs typeface="Calibri"/>
            </a:endParaRPr>
          </a:p>
          <a:p>
            <a:pPr marL="101600" marR="96520">
              <a:lnSpc>
                <a:spcPct val="117000"/>
              </a:lnSpc>
              <a:spcBef>
                <a:spcPts val="1000"/>
              </a:spcBef>
            </a:pPr>
            <a:r>
              <a:rPr dirty="0" sz="1200">
                <a:latin typeface="Calibri"/>
                <a:cs typeface="Calibri"/>
              </a:rPr>
              <a:t>Why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is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it</a:t>
            </a:r>
            <a:r>
              <a:rPr dirty="0" sz="1200" spc="-1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important </a:t>
            </a:r>
            <a:r>
              <a:rPr dirty="0" sz="1200">
                <a:latin typeface="Calibri"/>
                <a:cs typeface="Calibri"/>
              </a:rPr>
              <a:t>for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people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the </a:t>
            </a:r>
            <a:r>
              <a:rPr dirty="0" sz="1200" spc="10">
                <a:latin typeface="Calibri"/>
                <a:cs typeface="Calibri"/>
              </a:rPr>
              <a:t>community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to </a:t>
            </a:r>
            <a:r>
              <a:rPr dirty="0" sz="1200">
                <a:latin typeface="Calibri"/>
                <a:cs typeface="Calibri"/>
              </a:rPr>
              <a:t>gather</a:t>
            </a:r>
            <a:r>
              <a:rPr dirty="0" sz="1200" spc="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9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share ideas?</a:t>
            </a:r>
            <a:endParaRPr sz="1200">
              <a:latin typeface="Calibri"/>
              <a:cs typeface="Calibri"/>
            </a:endParaRPr>
          </a:p>
          <a:p>
            <a:pPr marL="101600" marR="172720">
              <a:lnSpc>
                <a:spcPts val="1689"/>
              </a:lnSpc>
              <a:spcBef>
                <a:spcPts val="90"/>
              </a:spcBef>
            </a:pPr>
            <a:r>
              <a:rPr dirty="0" sz="1200">
                <a:latin typeface="Calibri"/>
                <a:cs typeface="Calibri"/>
              </a:rPr>
              <a:t>How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would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this </a:t>
            </a:r>
            <a:r>
              <a:rPr dirty="0" sz="1200">
                <a:latin typeface="Calibri"/>
                <a:cs typeface="Calibri"/>
              </a:rPr>
              <a:t>type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seating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be </a:t>
            </a:r>
            <a:r>
              <a:rPr dirty="0" sz="1200">
                <a:latin typeface="Calibri"/>
                <a:cs typeface="Calibri"/>
              </a:rPr>
              <a:t>helpful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 spc="5">
                <a:latin typeface="Calibri"/>
                <a:cs typeface="Calibri"/>
              </a:rPr>
              <a:t>a </a:t>
            </a:r>
            <a:r>
              <a:rPr dirty="0" sz="1200" spc="-10">
                <a:latin typeface="Calibri"/>
                <a:cs typeface="Calibri"/>
              </a:rPr>
              <a:t>community</a:t>
            </a:r>
            <a:endParaRPr sz="1200">
              <a:latin typeface="Calibri"/>
              <a:cs typeface="Calibri"/>
            </a:endParaRPr>
          </a:p>
          <a:p>
            <a:pPr marL="101600">
              <a:lnSpc>
                <a:spcPct val="100000"/>
              </a:lnSpc>
              <a:spcBef>
                <a:spcPts val="130"/>
              </a:spcBef>
            </a:pPr>
            <a:r>
              <a:rPr dirty="0" sz="1200" spc="-10">
                <a:latin typeface="Calibri"/>
                <a:cs typeface="Calibri"/>
              </a:rPr>
              <a:t>setting?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4248784" y="4598212"/>
            <a:ext cx="2743200" cy="2282190"/>
          </a:xfrm>
          <a:prstGeom prst="rect">
            <a:avLst/>
          </a:prstGeom>
          <a:solidFill>
            <a:srgbClr val="EBF7FC"/>
          </a:solidFill>
          <a:ln w="22225">
            <a:solidFill>
              <a:srgbClr val="C00000"/>
            </a:solidFill>
          </a:ln>
        </p:spPr>
        <p:txBody>
          <a:bodyPr wrap="square" lIns="0" tIns="123190" rIns="0" bIns="0" rtlCol="0" vert="horz">
            <a:spAutoFit/>
          </a:bodyPr>
          <a:lstStyle/>
          <a:p>
            <a:pPr marL="102235">
              <a:lnSpc>
                <a:spcPct val="100000"/>
              </a:lnSpc>
              <a:spcBef>
                <a:spcPts val="970"/>
              </a:spcBef>
            </a:pPr>
            <a:r>
              <a:rPr dirty="0" sz="1200" spc="45">
                <a:solidFill>
                  <a:srgbClr val="C00000"/>
                </a:solidFill>
                <a:latin typeface="Calibri"/>
                <a:cs typeface="Calibri"/>
              </a:rPr>
              <a:t>WONDER</a:t>
            </a:r>
            <a:endParaRPr sz="1200">
              <a:latin typeface="Calibri"/>
              <a:cs typeface="Calibri"/>
            </a:endParaRPr>
          </a:p>
          <a:p>
            <a:pPr marL="102235">
              <a:lnSpc>
                <a:spcPct val="100000"/>
              </a:lnSpc>
              <a:spcBef>
                <a:spcPts val="20"/>
              </a:spcBef>
            </a:pPr>
            <a:r>
              <a:rPr dirty="0" sz="1200">
                <a:latin typeface="Calibri"/>
                <a:cs typeface="Calibri"/>
              </a:rPr>
              <a:t>What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are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some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things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that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are</a:t>
            </a:r>
            <a:endParaRPr sz="1200">
              <a:latin typeface="Calibri"/>
              <a:cs typeface="Calibri"/>
            </a:endParaRPr>
          </a:p>
          <a:p>
            <a:pPr marL="102235" marR="109855">
              <a:lnSpc>
                <a:spcPct val="101699"/>
              </a:lnSpc>
              <a:spcBef>
                <a:spcPts val="10"/>
              </a:spcBef>
            </a:pPr>
            <a:r>
              <a:rPr dirty="0" sz="1200">
                <a:latin typeface="Calibri"/>
                <a:cs typeface="Calibri"/>
              </a:rPr>
              <a:t>important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you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your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classmates, </a:t>
            </a:r>
            <a:r>
              <a:rPr dirty="0" sz="1200">
                <a:latin typeface="Calibri"/>
                <a:cs typeface="Calibri"/>
              </a:rPr>
              <a:t>that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you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could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 spc="70">
                <a:latin typeface="Calibri"/>
                <a:cs typeface="Calibri"/>
              </a:rPr>
              <a:t>discuss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at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 spc="-20" i="1">
                <a:latin typeface="Calibri"/>
                <a:cs typeface="Calibri"/>
              </a:rPr>
              <a:t>Round</a:t>
            </a:r>
            <a:r>
              <a:rPr dirty="0" sz="1200" spc="-20" i="1">
                <a:latin typeface="Calibri"/>
                <a:cs typeface="Calibri"/>
              </a:rPr>
              <a:t> </a:t>
            </a:r>
            <a:r>
              <a:rPr dirty="0" sz="1200" spc="-10" i="1">
                <a:latin typeface="Calibri"/>
                <a:cs typeface="Calibri"/>
              </a:rPr>
              <a:t>Table</a:t>
            </a:r>
            <a:r>
              <a:rPr dirty="0" sz="1200" spc="-10">
                <a:latin typeface="Calibri"/>
                <a:cs typeface="Calibri"/>
              </a:rPr>
              <a:t>?</a:t>
            </a:r>
            <a:endParaRPr sz="1200">
              <a:latin typeface="Calibri"/>
              <a:cs typeface="Calibri"/>
            </a:endParaRPr>
          </a:p>
          <a:p>
            <a:pPr marL="101600" marR="130175">
              <a:lnSpc>
                <a:spcPct val="101699"/>
              </a:lnSpc>
            </a:pPr>
            <a:r>
              <a:rPr dirty="0" sz="1200">
                <a:latin typeface="Calibri"/>
                <a:cs typeface="Calibri"/>
              </a:rPr>
              <a:t>If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you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were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create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some </a:t>
            </a:r>
            <a:r>
              <a:rPr dirty="0" sz="1200">
                <a:latin typeface="Calibri"/>
                <a:cs typeface="Calibri"/>
              </a:rPr>
              <a:t>seating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for </a:t>
            </a:r>
            <a:r>
              <a:rPr dirty="0" sz="1200">
                <a:latin typeface="Calibri"/>
                <a:cs typeface="Calibri"/>
              </a:rPr>
              <a:t>outdoors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at</a:t>
            </a:r>
            <a:r>
              <a:rPr dirty="0" sz="1200" spc="50">
                <a:latin typeface="Calibri"/>
                <a:cs typeface="Calibri"/>
              </a:rPr>
              <a:t> school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what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would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it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look </a:t>
            </a:r>
            <a:r>
              <a:rPr dirty="0" sz="1200">
                <a:latin typeface="Calibri"/>
                <a:cs typeface="Calibri"/>
              </a:rPr>
              <a:t>like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what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would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you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make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it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from? </a:t>
            </a:r>
            <a:r>
              <a:rPr dirty="0" sz="1200" spc="10">
                <a:latin typeface="Calibri"/>
                <a:cs typeface="Calibri"/>
              </a:rPr>
              <a:t>Draw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a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picture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of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your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design,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label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it</a:t>
            </a:r>
            <a:endParaRPr sz="1200">
              <a:latin typeface="Calibri"/>
              <a:cs typeface="Calibri"/>
            </a:endParaRPr>
          </a:p>
          <a:p>
            <a:pPr marL="101600" marR="167005">
              <a:lnSpc>
                <a:spcPct val="101699"/>
              </a:lnSpc>
              <a:spcBef>
                <a:spcPts val="5"/>
              </a:spcBef>
            </a:pPr>
            <a:r>
              <a:rPr dirty="0" sz="1200" spc="20">
                <a:latin typeface="Calibri"/>
                <a:cs typeface="Calibri"/>
              </a:rPr>
              <a:t>and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describe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why</a:t>
            </a:r>
            <a:r>
              <a:rPr dirty="0" sz="1200" spc="10">
                <a:latin typeface="Calibri"/>
                <a:cs typeface="Calibri"/>
              </a:rPr>
              <a:t> it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would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be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good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for </a:t>
            </a:r>
            <a:r>
              <a:rPr dirty="0" sz="1200">
                <a:latin typeface="Calibri"/>
                <a:cs typeface="Calibri"/>
              </a:rPr>
              <a:t>you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50">
                <a:latin typeface="Calibri"/>
                <a:cs typeface="Calibri"/>
              </a:rPr>
              <a:t> school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friends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 spc="30">
                <a:latin typeface="Calibri"/>
                <a:cs typeface="Calibri"/>
              </a:rPr>
              <a:t>use.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8779" y="1877877"/>
            <a:ext cx="3467098" cy="2305044"/>
          </a:xfrm>
          <a:prstGeom prst="rect">
            <a:avLst/>
          </a:prstGeom>
        </p:spPr>
      </p:pic>
      <p:sp>
        <p:nvSpPr>
          <p:cNvPr id="13" name="object 1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72745">
              <a:lnSpc>
                <a:spcPts val="1425"/>
              </a:lnSpc>
            </a:pPr>
            <a:r>
              <a:rPr dirty="0"/>
              <a:t>Page</a:t>
            </a:r>
            <a:r>
              <a:rPr dirty="0" spc="-15"/>
              <a:t> </a:t>
            </a:r>
            <a:fld id="{81D60167-4931-47E6-BA6A-407CBD079E47}" type="slidenum">
              <a:rPr dirty="0" spc="-25"/>
              <a:t>17</a:t>
            </a:fld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18236" y="838453"/>
            <a:ext cx="1432560" cy="1910714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 spc="75" b="1">
                <a:solidFill>
                  <a:srgbClr val="C00000"/>
                </a:solidFill>
                <a:latin typeface="Calibri"/>
                <a:cs typeface="Calibri"/>
              </a:rPr>
              <a:t>Curriculum</a:t>
            </a:r>
            <a:r>
              <a:rPr dirty="0" sz="140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400" spc="60" b="1">
                <a:solidFill>
                  <a:srgbClr val="C00000"/>
                </a:solidFill>
                <a:latin typeface="Calibri"/>
                <a:cs typeface="Calibri"/>
              </a:rPr>
              <a:t>Links</a:t>
            </a:r>
            <a:endParaRPr sz="1400">
              <a:latin typeface="Calibri"/>
              <a:cs typeface="Calibri"/>
            </a:endParaRPr>
          </a:p>
          <a:p>
            <a:pPr marL="12700" marR="666115">
              <a:lnSpc>
                <a:spcPct val="186700"/>
              </a:lnSpc>
              <a:spcBef>
                <a:spcPts val="50"/>
              </a:spcBef>
            </a:pPr>
            <a:r>
              <a:rPr dirty="0" sz="1200" spc="55" b="1">
                <a:solidFill>
                  <a:srgbClr val="C00000"/>
                </a:solidFill>
                <a:latin typeface="Calibri"/>
                <a:cs typeface="Calibri"/>
              </a:rPr>
              <a:t>Visual</a:t>
            </a:r>
            <a:r>
              <a:rPr dirty="0" sz="1200" spc="-25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200" spc="-20" b="1">
                <a:solidFill>
                  <a:srgbClr val="C00000"/>
                </a:solidFill>
                <a:latin typeface="Calibri"/>
                <a:cs typeface="Calibri"/>
              </a:rPr>
              <a:t>Arts </a:t>
            </a:r>
            <a:r>
              <a:rPr dirty="0" sz="1200" spc="55" b="1">
                <a:latin typeface="Calibri"/>
                <a:cs typeface="Calibri"/>
              </a:rPr>
              <a:t>Level</a:t>
            </a:r>
            <a:r>
              <a:rPr dirty="0" sz="1200" spc="-25" b="1">
                <a:latin typeface="Calibri"/>
                <a:cs typeface="Calibri"/>
              </a:rPr>
              <a:t> </a:t>
            </a:r>
            <a:r>
              <a:rPr dirty="0" sz="1200" spc="90" b="1">
                <a:latin typeface="Calibri"/>
                <a:cs typeface="Calibri"/>
              </a:rPr>
              <a:t>F</a:t>
            </a:r>
            <a:r>
              <a:rPr dirty="0" sz="1200" spc="-25" b="1">
                <a:latin typeface="Calibri"/>
                <a:cs typeface="Calibri"/>
              </a:rPr>
              <a:t> </a:t>
            </a:r>
            <a:r>
              <a:rPr dirty="0" sz="1200" spc="-55" b="1">
                <a:latin typeface="Calibri"/>
                <a:cs typeface="Calibri"/>
              </a:rPr>
              <a:t>–</a:t>
            </a:r>
            <a:r>
              <a:rPr dirty="0" sz="1200" spc="-20" b="1">
                <a:latin typeface="Calibri"/>
                <a:cs typeface="Calibri"/>
              </a:rPr>
              <a:t> </a:t>
            </a:r>
            <a:r>
              <a:rPr dirty="0" sz="1200" spc="-50" b="1"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  <a:p>
            <a:pPr marL="12700" marR="5080">
              <a:lnSpc>
                <a:spcPct val="117100"/>
              </a:lnSpc>
              <a:spcBef>
                <a:spcPts val="994"/>
              </a:spcBef>
            </a:pPr>
            <a:r>
              <a:rPr dirty="0" u="sng" sz="1200" spc="1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Content</a:t>
            </a:r>
            <a:r>
              <a:rPr dirty="0" u="sng" sz="1200" spc="16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200" spc="-1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Descriptions</a:t>
            </a:r>
            <a:r>
              <a:rPr dirty="0" u="none" sz="1200" spc="-10">
                <a:latin typeface="Calibri"/>
                <a:cs typeface="Calibri"/>
              </a:rPr>
              <a:t> VC2AVAFE01 VC2AVAFE02 VC2AVA2E01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553720">
              <a:lnSpc>
                <a:spcPts val="1425"/>
              </a:lnSpc>
            </a:pPr>
            <a:r>
              <a:rPr dirty="0"/>
              <a:t>Page</a:t>
            </a:r>
            <a:r>
              <a:rPr dirty="0" spc="-15"/>
              <a:t> </a:t>
            </a:r>
            <a:fld id="{81D60167-4931-47E6-BA6A-407CBD079E47}" type="slidenum">
              <a:rPr dirty="0" spc="-25"/>
              <a:t>19</a:t>
            </a:fld>
          </a:p>
        </p:txBody>
      </p:sp>
      <p:sp>
        <p:nvSpPr>
          <p:cNvPr id="3" name="object 3" descr=""/>
          <p:cNvSpPr txBox="1"/>
          <p:nvPr/>
        </p:nvSpPr>
        <p:spPr>
          <a:xfrm>
            <a:off x="618236" y="2937001"/>
            <a:ext cx="1412875" cy="6680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7100"/>
              </a:lnSpc>
              <a:spcBef>
                <a:spcPts val="100"/>
              </a:spcBef>
            </a:pPr>
            <a:r>
              <a:rPr dirty="0" u="sng" sz="1200" spc="1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Developing</a:t>
            </a:r>
            <a:r>
              <a:rPr dirty="0" u="sng" sz="1200" spc="14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200" spc="4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Practices</a:t>
            </a:r>
            <a:r>
              <a:rPr dirty="0" u="none" sz="1200" spc="40">
                <a:latin typeface="Calibri"/>
                <a:cs typeface="Calibri"/>
              </a:rPr>
              <a:t> </a:t>
            </a:r>
            <a:r>
              <a:rPr dirty="0" u="none" sz="1200" spc="-10">
                <a:latin typeface="Calibri"/>
                <a:cs typeface="Calibri"/>
              </a:rPr>
              <a:t>VC2AVAFD01 VC2AVA2D01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618236" y="3792727"/>
            <a:ext cx="920750" cy="6680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7100"/>
              </a:lnSpc>
              <a:spcBef>
                <a:spcPts val="100"/>
              </a:spcBef>
            </a:pPr>
            <a:r>
              <a:rPr dirty="0" u="sng" sz="1200" spc="-1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Creating</a:t>
            </a:r>
            <a:r>
              <a:rPr dirty="0" u="none" sz="1200" spc="-10">
                <a:latin typeface="Calibri"/>
                <a:cs typeface="Calibri"/>
              </a:rPr>
              <a:t> </a:t>
            </a:r>
            <a:r>
              <a:rPr dirty="0" u="none" sz="1200" spc="45">
                <a:latin typeface="Calibri"/>
                <a:cs typeface="Calibri"/>
              </a:rPr>
              <a:t>VC2AVAFC01 </a:t>
            </a:r>
            <a:r>
              <a:rPr dirty="0" u="none" sz="1200" spc="40">
                <a:latin typeface="Calibri"/>
                <a:cs typeface="Calibri"/>
              </a:rPr>
              <a:t>VC2AVA2C01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618236" y="4648453"/>
            <a:ext cx="1432560" cy="881380"/>
          </a:xfrm>
          <a:prstGeom prst="rect">
            <a:avLst/>
          </a:prstGeom>
        </p:spPr>
        <p:txBody>
          <a:bodyPr wrap="square" lIns="0" tIns="438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dirty="0" sz="1200" spc="55" b="1">
                <a:latin typeface="Calibri"/>
                <a:cs typeface="Calibri"/>
              </a:rPr>
              <a:t>Level</a:t>
            </a:r>
            <a:r>
              <a:rPr dirty="0" sz="1200" spc="-5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3 - </a:t>
            </a:r>
            <a:r>
              <a:rPr dirty="0" sz="1200" spc="-50" b="1">
                <a:latin typeface="Calibri"/>
                <a:cs typeface="Calibri"/>
              </a:rPr>
              <a:t>4</a:t>
            </a:r>
            <a:endParaRPr sz="1200">
              <a:latin typeface="Calibri"/>
              <a:cs typeface="Calibri"/>
            </a:endParaRPr>
          </a:p>
          <a:p>
            <a:pPr marL="12700" marR="5080">
              <a:lnSpc>
                <a:spcPct val="116900"/>
              </a:lnSpc>
            </a:pPr>
            <a:r>
              <a:rPr dirty="0" u="sng" sz="1200" spc="1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Content</a:t>
            </a:r>
            <a:r>
              <a:rPr dirty="0" u="sng" sz="1200" spc="16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200" spc="-1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Descriptions</a:t>
            </a:r>
            <a:r>
              <a:rPr dirty="0" u="none" sz="1200" spc="-10">
                <a:latin typeface="Calibri"/>
                <a:cs typeface="Calibri"/>
              </a:rPr>
              <a:t> VC2AVA4E01 VC2AVA4E02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618236" y="5631433"/>
            <a:ext cx="1412875" cy="10083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7100"/>
              </a:lnSpc>
              <a:spcBef>
                <a:spcPts val="100"/>
              </a:spcBef>
            </a:pPr>
            <a:r>
              <a:rPr dirty="0" u="sng" sz="1200" spc="1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Developing</a:t>
            </a:r>
            <a:r>
              <a:rPr dirty="0" u="sng" sz="1200" spc="14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200" spc="4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Practices</a:t>
            </a:r>
            <a:r>
              <a:rPr dirty="0" u="none" sz="1200" spc="40">
                <a:latin typeface="Calibri"/>
                <a:cs typeface="Calibri"/>
              </a:rPr>
              <a:t> </a:t>
            </a:r>
            <a:r>
              <a:rPr dirty="0" u="none" sz="1200" spc="-10">
                <a:latin typeface="Calibri"/>
                <a:cs typeface="Calibri"/>
              </a:rPr>
              <a:t>VC2AVA4D01</a:t>
            </a:r>
            <a:endParaRPr sz="1200">
              <a:latin typeface="Calibri"/>
              <a:cs typeface="Calibri"/>
            </a:endParaRPr>
          </a:p>
          <a:p>
            <a:pPr marL="12700" marR="496570">
              <a:lnSpc>
                <a:spcPct val="117100"/>
              </a:lnSpc>
              <a:spcBef>
                <a:spcPts val="994"/>
              </a:spcBef>
            </a:pPr>
            <a:r>
              <a:rPr dirty="0" u="sng" sz="1200" spc="-1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Creating</a:t>
            </a:r>
            <a:r>
              <a:rPr dirty="0" u="none" sz="1200" spc="-10">
                <a:latin typeface="Calibri"/>
                <a:cs typeface="Calibri"/>
              </a:rPr>
              <a:t> </a:t>
            </a:r>
            <a:r>
              <a:rPr dirty="0" u="sng" sz="1200" spc="4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VC2AVA4C01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618236" y="6827773"/>
            <a:ext cx="1432560" cy="882015"/>
          </a:xfrm>
          <a:prstGeom prst="rect">
            <a:avLst/>
          </a:prstGeom>
        </p:spPr>
        <p:txBody>
          <a:bodyPr wrap="square" lIns="0" tIns="438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dirty="0" sz="1200" spc="55" b="1">
                <a:latin typeface="Calibri"/>
                <a:cs typeface="Calibri"/>
              </a:rPr>
              <a:t>Level</a:t>
            </a:r>
            <a:r>
              <a:rPr dirty="0" sz="1200" spc="50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5-</a:t>
            </a:r>
            <a:r>
              <a:rPr dirty="0" sz="1200" spc="-50" b="1">
                <a:latin typeface="Calibri"/>
                <a:cs typeface="Calibri"/>
              </a:rPr>
              <a:t>6</a:t>
            </a:r>
            <a:endParaRPr sz="1200">
              <a:latin typeface="Calibri"/>
              <a:cs typeface="Calibri"/>
            </a:endParaRPr>
          </a:p>
          <a:p>
            <a:pPr marL="12700" marR="5080">
              <a:lnSpc>
                <a:spcPct val="117100"/>
              </a:lnSpc>
            </a:pPr>
            <a:r>
              <a:rPr dirty="0" u="sng" sz="1200" spc="1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Content</a:t>
            </a:r>
            <a:r>
              <a:rPr dirty="0" u="sng" sz="1200" spc="16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200" spc="-1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Descriptions</a:t>
            </a:r>
            <a:r>
              <a:rPr dirty="0" u="none" sz="1200" spc="-10">
                <a:latin typeface="Calibri"/>
                <a:cs typeface="Calibri"/>
              </a:rPr>
              <a:t> VC2AVA6E01 VC2AVA6E02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618236" y="7897621"/>
            <a:ext cx="1412875" cy="4540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7100"/>
              </a:lnSpc>
              <a:spcBef>
                <a:spcPts val="100"/>
              </a:spcBef>
            </a:pPr>
            <a:r>
              <a:rPr dirty="0" u="sng" sz="1200" spc="1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Developing</a:t>
            </a:r>
            <a:r>
              <a:rPr dirty="0" u="sng" sz="1200" spc="14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200" spc="4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Practices</a:t>
            </a:r>
            <a:r>
              <a:rPr dirty="0" u="none" sz="1200" spc="40">
                <a:latin typeface="Calibri"/>
                <a:cs typeface="Calibri"/>
              </a:rPr>
              <a:t> </a:t>
            </a:r>
            <a:r>
              <a:rPr dirty="0" u="none" sz="1200" spc="-10">
                <a:latin typeface="Calibri"/>
                <a:cs typeface="Calibri"/>
              </a:rPr>
              <a:t>VC2AVA6D01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618236" y="8539226"/>
            <a:ext cx="920750" cy="4540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7100"/>
              </a:lnSpc>
              <a:spcBef>
                <a:spcPts val="100"/>
              </a:spcBef>
            </a:pPr>
            <a:r>
              <a:rPr dirty="0" u="sng" sz="1200" spc="-1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Creating</a:t>
            </a:r>
            <a:r>
              <a:rPr dirty="0" u="none" sz="1200" spc="-10">
                <a:latin typeface="Calibri"/>
                <a:cs typeface="Calibri"/>
              </a:rPr>
              <a:t> </a:t>
            </a:r>
            <a:r>
              <a:rPr dirty="0" u="none" sz="1200" spc="40">
                <a:latin typeface="Calibri"/>
                <a:cs typeface="Calibri"/>
              </a:rPr>
              <a:t>VC2AVA6C01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3768344" y="1181353"/>
            <a:ext cx="175069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55" b="1">
                <a:solidFill>
                  <a:srgbClr val="C00000"/>
                </a:solidFill>
                <a:latin typeface="Calibri"/>
                <a:cs typeface="Calibri"/>
              </a:rPr>
              <a:t>Design</a:t>
            </a:r>
            <a:r>
              <a:rPr dirty="0" sz="1200" spc="-1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200" spc="50" b="1">
                <a:solidFill>
                  <a:srgbClr val="C00000"/>
                </a:solidFill>
                <a:latin typeface="Calibri"/>
                <a:cs typeface="Calibri"/>
              </a:rPr>
              <a:t>and</a:t>
            </a:r>
            <a:r>
              <a:rPr dirty="0" sz="1200" spc="-15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200" spc="40" b="1">
                <a:solidFill>
                  <a:srgbClr val="C00000"/>
                </a:solidFill>
                <a:latin typeface="Calibri"/>
                <a:cs typeface="Calibri"/>
              </a:rPr>
              <a:t>Technologies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3768344" y="1490724"/>
            <a:ext cx="1890395" cy="4511675"/>
          </a:xfrm>
          <a:prstGeom prst="rect">
            <a:avLst/>
          </a:prstGeom>
        </p:spPr>
        <p:txBody>
          <a:bodyPr wrap="square" lIns="0" tIns="438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dirty="0" sz="1200" spc="55" b="1">
                <a:latin typeface="Calibri"/>
                <a:cs typeface="Calibri"/>
              </a:rPr>
              <a:t>Level</a:t>
            </a:r>
            <a:r>
              <a:rPr dirty="0" sz="1200" spc="-25" b="1">
                <a:latin typeface="Calibri"/>
                <a:cs typeface="Calibri"/>
              </a:rPr>
              <a:t> </a:t>
            </a:r>
            <a:r>
              <a:rPr dirty="0" sz="1200" spc="90" b="1">
                <a:latin typeface="Calibri"/>
                <a:cs typeface="Calibri"/>
              </a:rPr>
              <a:t>F</a:t>
            </a:r>
            <a:r>
              <a:rPr dirty="0" sz="1200" spc="-25" b="1">
                <a:latin typeface="Calibri"/>
                <a:cs typeface="Calibri"/>
              </a:rPr>
              <a:t> </a:t>
            </a:r>
            <a:r>
              <a:rPr dirty="0" sz="1200" spc="-55" b="1">
                <a:latin typeface="Calibri"/>
                <a:cs typeface="Calibri"/>
              </a:rPr>
              <a:t>–</a:t>
            </a:r>
            <a:r>
              <a:rPr dirty="0" sz="1200" spc="-20" b="1">
                <a:latin typeface="Calibri"/>
                <a:cs typeface="Calibri"/>
              </a:rPr>
              <a:t> </a:t>
            </a:r>
            <a:r>
              <a:rPr dirty="0" sz="1200" spc="-50" b="1"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  <a:p>
            <a:pPr marL="12700" marR="76835">
              <a:lnSpc>
                <a:spcPct val="117100"/>
              </a:lnSpc>
            </a:pPr>
            <a:r>
              <a:rPr dirty="0" u="sng" sz="1200" spc="2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Technologies</a:t>
            </a:r>
            <a:r>
              <a:rPr dirty="0" u="sng" sz="1200" spc="7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200" spc="2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and</a:t>
            </a:r>
            <a:r>
              <a:rPr dirty="0" u="sng" sz="1200" spc="8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200" spc="3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Societies</a:t>
            </a:r>
            <a:r>
              <a:rPr dirty="0" u="none" sz="1200" spc="35">
                <a:latin typeface="Calibri"/>
                <a:cs typeface="Calibri"/>
              </a:rPr>
              <a:t> </a:t>
            </a:r>
            <a:r>
              <a:rPr dirty="0" u="none" sz="1200" spc="45">
                <a:latin typeface="Calibri"/>
                <a:cs typeface="Calibri"/>
              </a:rPr>
              <a:t>VC2TDE2S01</a:t>
            </a:r>
            <a:endParaRPr sz="1200">
              <a:latin typeface="Calibri"/>
              <a:cs typeface="Calibri"/>
            </a:endParaRPr>
          </a:p>
          <a:p>
            <a:pPr marL="12700" marR="370840">
              <a:lnSpc>
                <a:spcPct val="117100"/>
              </a:lnSpc>
              <a:spcBef>
                <a:spcPts val="994"/>
              </a:spcBef>
            </a:pPr>
            <a:r>
              <a:rPr dirty="0" u="sng" sz="1200" spc="2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Technologies</a:t>
            </a:r>
            <a:r>
              <a:rPr dirty="0" u="sng" sz="1200" spc="12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200" spc="-1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Contexts</a:t>
            </a:r>
            <a:r>
              <a:rPr dirty="0" u="none" sz="1200" spc="-10">
                <a:latin typeface="Calibri"/>
                <a:cs typeface="Calibri"/>
              </a:rPr>
              <a:t> </a:t>
            </a:r>
            <a:r>
              <a:rPr dirty="0" u="none" sz="1200" spc="50">
                <a:latin typeface="Calibri"/>
                <a:cs typeface="Calibri"/>
              </a:rPr>
              <a:t>VC2TDE2C04</a:t>
            </a:r>
            <a:endParaRPr sz="1200">
              <a:latin typeface="Calibri"/>
              <a:cs typeface="Calibri"/>
            </a:endParaRPr>
          </a:p>
          <a:p>
            <a:pPr marL="12700" marR="5080">
              <a:lnSpc>
                <a:spcPct val="117100"/>
              </a:lnSpc>
              <a:spcBef>
                <a:spcPts val="994"/>
              </a:spcBef>
            </a:pPr>
            <a:r>
              <a:rPr dirty="0" u="sng" sz="1200" spc="1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Creating</a:t>
            </a:r>
            <a:r>
              <a:rPr dirty="0" u="sng" sz="1200" spc="204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200" spc="1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Designed</a:t>
            </a:r>
            <a:r>
              <a:rPr dirty="0" u="sng" sz="1200" spc="19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200" spc="-1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Solutions</a:t>
            </a:r>
            <a:r>
              <a:rPr dirty="0" u="none" sz="1200" spc="-10">
                <a:latin typeface="Calibri"/>
                <a:cs typeface="Calibri"/>
              </a:rPr>
              <a:t> </a:t>
            </a:r>
            <a:r>
              <a:rPr dirty="0" u="none" sz="1200" spc="40">
                <a:latin typeface="Calibri"/>
                <a:cs typeface="Calibri"/>
              </a:rPr>
              <a:t>VC2TDE2D02</a:t>
            </a:r>
            <a:endParaRPr sz="1200">
              <a:latin typeface="Calibri"/>
              <a:cs typeface="Calibri"/>
            </a:endParaRPr>
          </a:p>
          <a:p>
            <a:pPr marL="12700" marR="981710">
              <a:lnSpc>
                <a:spcPct val="116700"/>
              </a:lnSpc>
              <a:spcBef>
                <a:spcPts val="5"/>
              </a:spcBef>
            </a:pPr>
            <a:r>
              <a:rPr dirty="0" sz="1200" spc="40">
                <a:latin typeface="Calibri"/>
                <a:cs typeface="Calibri"/>
              </a:rPr>
              <a:t>VC2TDE2D04 VC2TDE2D05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50"/>
              </a:spcBef>
            </a:pPr>
            <a:r>
              <a:rPr dirty="0" sz="1200" spc="55" b="1">
                <a:latin typeface="Calibri"/>
                <a:cs typeface="Calibri"/>
              </a:rPr>
              <a:t>Level</a:t>
            </a:r>
            <a:r>
              <a:rPr dirty="0" sz="1200" spc="-20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3</a:t>
            </a:r>
            <a:r>
              <a:rPr dirty="0" sz="1200" spc="-10" b="1">
                <a:latin typeface="Calibri"/>
                <a:cs typeface="Calibri"/>
              </a:rPr>
              <a:t> </a:t>
            </a:r>
            <a:r>
              <a:rPr dirty="0" sz="1200" spc="-55" b="1">
                <a:latin typeface="Calibri"/>
                <a:cs typeface="Calibri"/>
              </a:rPr>
              <a:t>–</a:t>
            </a:r>
            <a:r>
              <a:rPr dirty="0" sz="1200" spc="-15" b="1">
                <a:latin typeface="Calibri"/>
                <a:cs typeface="Calibri"/>
              </a:rPr>
              <a:t> </a:t>
            </a:r>
            <a:r>
              <a:rPr dirty="0" sz="1200" spc="-50" b="1">
                <a:latin typeface="Calibri"/>
                <a:cs typeface="Calibri"/>
              </a:rPr>
              <a:t>4</a:t>
            </a:r>
            <a:endParaRPr sz="1200">
              <a:latin typeface="Calibri"/>
              <a:cs typeface="Calibri"/>
            </a:endParaRPr>
          </a:p>
          <a:p>
            <a:pPr marL="12700" marR="76835">
              <a:lnSpc>
                <a:spcPct val="116700"/>
              </a:lnSpc>
              <a:spcBef>
                <a:spcPts val="5"/>
              </a:spcBef>
            </a:pPr>
            <a:r>
              <a:rPr dirty="0" u="sng" sz="1200" spc="2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Technologies</a:t>
            </a:r>
            <a:r>
              <a:rPr dirty="0" u="sng" sz="1200" spc="7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200" spc="2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and</a:t>
            </a:r>
            <a:r>
              <a:rPr dirty="0" u="sng" sz="1200" spc="8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200" spc="3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Societies</a:t>
            </a:r>
            <a:r>
              <a:rPr dirty="0" u="none" sz="1200" spc="35">
                <a:latin typeface="Calibri"/>
                <a:cs typeface="Calibri"/>
              </a:rPr>
              <a:t> </a:t>
            </a:r>
            <a:r>
              <a:rPr dirty="0" u="none" sz="1200" spc="45">
                <a:latin typeface="Calibri"/>
                <a:cs typeface="Calibri"/>
              </a:rPr>
              <a:t>VC2TDE4S01</a:t>
            </a:r>
            <a:endParaRPr sz="1200">
              <a:latin typeface="Calibri"/>
              <a:cs typeface="Calibri"/>
            </a:endParaRPr>
          </a:p>
          <a:p>
            <a:pPr marL="12700" marR="445134">
              <a:lnSpc>
                <a:spcPct val="117100"/>
              </a:lnSpc>
              <a:spcBef>
                <a:spcPts val="1000"/>
              </a:spcBef>
            </a:pPr>
            <a:r>
              <a:rPr dirty="0" u="sng" sz="1200" spc="2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Technologies</a:t>
            </a:r>
            <a:r>
              <a:rPr dirty="0" u="sng" sz="1200" spc="12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200" spc="-1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Context</a:t>
            </a:r>
            <a:r>
              <a:rPr dirty="0" u="none" sz="1200" spc="-10">
                <a:latin typeface="Calibri"/>
                <a:cs typeface="Calibri"/>
              </a:rPr>
              <a:t> </a:t>
            </a:r>
            <a:r>
              <a:rPr dirty="0" u="none" sz="1200" spc="50">
                <a:latin typeface="Calibri"/>
                <a:cs typeface="Calibri"/>
              </a:rPr>
              <a:t>VC2TDE4C04</a:t>
            </a:r>
            <a:endParaRPr sz="1200">
              <a:latin typeface="Calibri"/>
              <a:cs typeface="Calibri"/>
            </a:endParaRPr>
          </a:p>
          <a:p>
            <a:pPr marL="12700" marR="5080">
              <a:lnSpc>
                <a:spcPct val="117100"/>
              </a:lnSpc>
              <a:spcBef>
                <a:spcPts val="994"/>
              </a:spcBef>
            </a:pPr>
            <a:r>
              <a:rPr dirty="0" u="sng" sz="1200" spc="1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Creating</a:t>
            </a:r>
            <a:r>
              <a:rPr dirty="0" u="sng" sz="1200" spc="204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200" spc="1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Designed</a:t>
            </a:r>
            <a:r>
              <a:rPr dirty="0" u="sng" sz="1200" spc="19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200" spc="-1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Solutions</a:t>
            </a:r>
            <a:r>
              <a:rPr dirty="0" u="none" sz="1200" spc="-10">
                <a:latin typeface="Calibri"/>
                <a:cs typeface="Calibri"/>
              </a:rPr>
              <a:t> </a:t>
            </a:r>
            <a:r>
              <a:rPr dirty="0" u="none" sz="1200" spc="40">
                <a:latin typeface="Calibri"/>
                <a:cs typeface="Calibri"/>
              </a:rPr>
              <a:t>VC2TDE4D04</a:t>
            </a:r>
            <a:endParaRPr sz="1200">
              <a:latin typeface="Calibri"/>
              <a:cs typeface="Calibri"/>
            </a:endParaRPr>
          </a:p>
          <a:p>
            <a:pPr marL="12700" marR="981710">
              <a:lnSpc>
                <a:spcPct val="116700"/>
              </a:lnSpc>
              <a:spcBef>
                <a:spcPts val="10"/>
              </a:spcBef>
            </a:pPr>
            <a:r>
              <a:rPr dirty="0" sz="1200" spc="40">
                <a:latin typeface="Calibri"/>
                <a:cs typeface="Calibri"/>
              </a:rPr>
              <a:t>VC2TDE4D02 VC2TDE4D05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3768344" y="6190741"/>
            <a:ext cx="1890395" cy="2204720"/>
          </a:xfrm>
          <a:prstGeom prst="rect">
            <a:avLst/>
          </a:prstGeom>
        </p:spPr>
        <p:txBody>
          <a:bodyPr wrap="square" lIns="0" tIns="438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dirty="0" sz="1200" spc="55" b="1">
                <a:latin typeface="Calibri"/>
                <a:cs typeface="Calibri"/>
              </a:rPr>
              <a:t>Level</a:t>
            </a:r>
            <a:r>
              <a:rPr dirty="0" sz="1200" spc="-20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5</a:t>
            </a:r>
            <a:r>
              <a:rPr dirty="0" sz="1200" spc="-10" b="1">
                <a:latin typeface="Calibri"/>
                <a:cs typeface="Calibri"/>
              </a:rPr>
              <a:t> </a:t>
            </a:r>
            <a:r>
              <a:rPr dirty="0" sz="1200" spc="-55" b="1">
                <a:latin typeface="Calibri"/>
                <a:cs typeface="Calibri"/>
              </a:rPr>
              <a:t>–</a:t>
            </a:r>
            <a:r>
              <a:rPr dirty="0" sz="1200" spc="-15" b="1">
                <a:latin typeface="Calibri"/>
                <a:cs typeface="Calibri"/>
              </a:rPr>
              <a:t> </a:t>
            </a:r>
            <a:r>
              <a:rPr dirty="0" sz="1200" spc="-50" b="1">
                <a:latin typeface="Calibri"/>
                <a:cs typeface="Calibri"/>
              </a:rPr>
              <a:t>6</a:t>
            </a:r>
            <a:endParaRPr sz="1200">
              <a:latin typeface="Calibri"/>
              <a:cs typeface="Calibri"/>
            </a:endParaRPr>
          </a:p>
          <a:p>
            <a:pPr marL="12700" marR="76835">
              <a:lnSpc>
                <a:spcPct val="116700"/>
              </a:lnSpc>
              <a:spcBef>
                <a:spcPts val="5"/>
              </a:spcBef>
            </a:pPr>
            <a:r>
              <a:rPr dirty="0" u="sng" sz="1200" spc="2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Technologies</a:t>
            </a:r>
            <a:r>
              <a:rPr dirty="0" u="sng" sz="1200" spc="7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200" spc="2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and</a:t>
            </a:r>
            <a:r>
              <a:rPr dirty="0" u="sng" sz="1200" spc="8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200" spc="3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Societies</a:t>
            </a:r>
            <a:r>
              <a:rPr dirty="0" u="none" sz="1200" spc="35">
                <a:latin typeface="Calibri"/>
                <a:cs typeface="Calibri"/>
              </a:rPr>
              <a:t> </a:t>
            </a:r>
            <a:r>
              <a:rPr dirty="0" u="none" sz="1200" spc="45">
                <a:latin typeface="Calibri"/>
                <a:cs typeface="Calibri"/>
              </a:rPr>
              <a:t>VC2TDE6S01</a:t>
            </a:r>
            <a:endParaRPr sz="1200">
              <a:latin typeface="Calibri"/>
              <a:cs typeface="Calibri"/>
            </a:endParaRPr>
          </a:p>
          <a:p>
            <a:pPr marL="12700" marR="445134">
              <a:lnSpc>
                <a:spcPct val="117100"/>
              </a:lnSpc>
              <a:spcBef>
                <a:spcPts val="1000"/>
              </a:spcBef>
            </a:pPr>
            <a:r>
              <a:rPr dirty="0" u="sng" sz="1200" spc="2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Technologies</a:t>
            </a:r>
            <a:r>
              <a:rPr dirty="0" u="sng" sz="1200" spc="12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200" spc="-1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Context</a:t>
            </a:r>
            <a:r>
              <a:rPr dirty="0" u="none" sz="1200" spc="-10">
                <a:latin typeface="Calibri"/>
                <a:cs typeface="Calibri"/>
              </a:rPr>
              <a:t> </a:t>
            </a:r>
            <a:r>
              <a:rPr dirty="0" u="none" sz="1200" spc="50">
                <a:latin typeface="Calibri"/>
                <a:cs typeface="Calibri"/>
              </a:rPr>
              <a:t>VC2TDE6C04</a:t>
            </a:r>
            <a:endParaRPr sz="1200">
              <a:latin typeface="Calibri"/>
              <a:cs typeface="Calibri"/>
            </a:endParaRPr>
          </a:p>
          <a:p>
            <a:pPr marL="12700" marR="5080">
              <a:lnSpc>
                <a:spcPct val="117100"/>
              </a:lnSpc>
              <a:spcBef>
                <a:spcPts val="1000"/>
              </a:spcBef>
            </a:pPr>
            <a:r>
              <a:rPr dirty="0" u="sng" sz="1200" spc="1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Creating</a:t>
            </a:r>
            <a:r>
              <a:rPr dirty="0" u="sng" sz="1200" spc="204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200" spc="1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Designed</a:t>
            </a:r>
            <a:r>
              <a:rPr dirty="0" u="sng" sz="1200" spc="19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200" spc="-1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Solutions</a:t>
            </a:r>
            <a:r>
              <a:rPr dirty="0" u="none" sz="1200" spc="-10">
                <a:latin typeface="Calibri"/>
                <a:cs typeface="Calibri"/>
              </a:rPr>
              <a:t> </a:t>
            </a:r>
            <a:r>
              <a:rPr dirty="0" u="none" sz="1200" spc="40">
                <a:latin typeface="Calibri"/>
                <a:cs typeface="Calibri"/>
              </a:rPr>
              <a:t>VC2TDE6D01</a:t>
            </a:r>
            <a:endParaRPr sz="1200">
              <a:latin typeface="Calibri"/>
              <a:cs typeface="Calibri"/>
            </a:endParaRPr>
          </a:p>
          <a:p>
            <a:pPr marL="12700" marR="981710">
              <a:lnSpc>
                <a:spcPts val="1689"/>
              </a:lnSpc>
              <a:spcBef>
                <a:spcPts val="85"/>
              </a:spcBef>
            </a:pPr>
            <a:r>
              <a:rPr dirty="0" sz="1200" spc="40">
                <a:latin typeface="Calibri"/>
                <a:cs typeface="Calibri"/>
              </a:rPr>
              <a:t>VC2TDE6D05 VC2TDE6D02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01700" y="872744"/>
            <a:ext cx="3985895" cy="7264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000" spc="60" b="1">
                <a:solidFill>
                  <a:srgbClr val="C00000"/>
                </a:solidFill>
                <a:latin typeface="Calibri"/>
                <a:cs typeface="Calibri"/>
              </a:rPr>
              <a:t>The</a:t>
            </a:r>
            <a:r>
              <a:rPr dirty="0" sz="2000" spc="-45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000" spc="75" b="1">
                <a:solidFill>
                  <a:srgbClr val="C00000"/>
                </a:solidFill>
                <a:latin typeface="Calibri"/>
                <a:cs typeface="Calibri"/>
              </a:rPr>
              <a:t>Playground</a:t>
            </a:r>
            <a:r>
              <a:rPr dirty="0" sz="2000" spc="-45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000" spc="85" b="1">
                <a:solidFill>
                  <a:srgbClr val="C00000"/>
                </a:solidFill>
                <a:latin typeface="Calibri"/>
                <a:cs typeface="Calibri"/>
              </a:rPr>
              <a:t>Project</a:t>
            </a:r>
            <a:r>
              <a:rPr dirty="0" sz="2000" spc="-35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000" spc="40" b="1">
                <a:solidFill>
                  <a:srgbClr val="C00000"/>
                </a:solidFill>
                <a:latin typeface="Calibri"/>
                <a:cs typeface="Calibri"/>
              </a:rPr>
              <a:t>Melbourne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dirty="0" sz="1400" b="1">
                <a:solidFill>
                  <a:srgbClr val="C00000"/>
                </a:solidFill>
                <a:latin typeface="Calibri"/>
                <a:cs typeface="Calibri"/>
              </a:rPr>
              <a:t>About</a:t>
            </a:r>
            <a:r>
              <a:rPr dirty="0" sz="1400" spc="114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C00000"/>
                </a:solidFill>
                <a:latin typeface="Calibri"/>
                <a:cs typeface="Calibri"/>
              </a:rPr>
              <a:t>the</a:t>
            </a:r>
            <a:r>
              <a:rPr dirty="0" sz="1400" spc="114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C00000"/>
                </a:solidFill>
                <a:latin typeface="Calibri"/>
                <a:cs typeface="Calibri"/>
              </a:rPr>
              <a:t>Exhibition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901700" y="1763521"/>
            <a:ext cx="5745480" cy="583438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 marR="53975">
              <a:lnSpc>
                <a:spcPct val="101800"/>
              </a:lnSpc>
              <a:spcBef>
                <a:spcPts val="75"/>
              </a:spcBef>
            </a:pPr>
            <a:r>
              <a:rPr dirty="0" sz="1200" spc="10" i="1">
                <a:latin typeface="Calibri"/>
                <a:cs typeface="Calibri"/>
              </a:rPr>
              <a:t>The</a:t>
            </a:r>
            <a:r>
              <a:rPr dirty="0" sz="1200" spc="80" i="1">
                <a:latin typeface="Calibri"/>
                <a:cs typeface="Calibri"/>
              </a:rPr>
              <a:t> </a:t>
            </a:r>
            <a:r>
              <a:rPr dirty="0" sz="1200" spc="10" i="1">
                <a:latin typeface="Calibri"/>
                <a:cs typeface="Calibri"/>
              </a:rPr>
              <a:t>Playground</a:t>
            </a:r>
            <a:r>
              <a:rPr dirty="0" sz="1200" spc="75" i="1">
                <a:latin typeface="Calibri"/>
                <a:cs typeface="Calibri"/>
              </a:rPr>
              <a:t> </a:t>
            </a:r>
            <a:r>
              <a:rPr dirty="0" sz="1200" spc="10" i="1">
                <a:latin typeface="Calibri"/>
                <a:cs typeface="Calibri"/>
              </a:rPr>
              <a:t>Project</a:t>
            </a:r>
            <a:r>
              <a:rPr dirty="0" sz="1200" spc="85" i="1">
                <a:latin typeface="Calibri"/>
                <a:cs typeface="Calibri"/>
              </a:rPr>
              <a:t> </a:t>
            </a:r>
            <a:r>
              <a:rPr dirty="0" sz="1200" spc="10" i="1">
                <a:latin typeface="Calibri"/>
                <a:cs typeface="Calibri"/>
              </a:rPr>
              <a:t>Melbourne</a:t>
            </a:r>
            <a:r>
              <a:rPr dirty="0" sz="1200" spc="75" i="1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is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an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interactive,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international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travelling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exhibition </a:t>
            </a:r>
            <a:r>
              <a:rPr dirty="0" sz="1200" spc="20">
                <a:latin typeface="Calibri"/>
                <a:cs typeface="Calibri"/>
              </a:rPr>
              <a:t>realised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by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guest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curator,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Gabriela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Burkhalter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and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produced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with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Kunsthalle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Zürich. </a:t>
            </a:r>
            <a:r>
              <a:rPr dirty="0" sz="1200" spc="10">
                <a:latin typeface="Calibri"/>
                <a:cs typeface="Calibri"/>
              </a:rPr>
              <a:t>Previously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shown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in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2020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National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Architecture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Museum,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Frankfurt,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Germany,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2018 </a:t>
            </a:r>
            <a:r>
              <a:rPr dirty="0" sz="1200" spc="45">
                <a:latin typeface="Calibri"/>
                <a:cs typeface="Calibri"/>
              </a:rPr>
              <a:t>Children’s</a:t>
            </a:r>
            <a:r>
              <a:rPr dirty="0" sz="1200" spc="20">
                <a:latin typeface="Calibri"/>
                <a:cs typeface="Calibri"/>
              </a:rPr>
              <a:t> Museum, Venice, Italy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2018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Garage Museum of Contemporary </a:t>
            </a:r>
            <a:r>
              <a:rPr dirty="0" sz="1200" spc="10">
                <a:latin typeface="Calibri"/>
                <a:cs typeface="Calibri"/>
              </a:rPr>
              <a:t>Art,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Moscow, </a:t>
            </a:r>
            <a:r>
              <a:rPr dirty="0" sz="1200" spc="55">
                <a:latin typeface="Calibri"/>
                <a:cs typeface="Calibri"/>
              </a:rPr>
              <a:t>Russia,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2018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City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Museum,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Bonn,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Germany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2017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Visual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Centre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for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Contemporary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Art, </a:t>
            </a:r>
            <a:r>
              <a:rPr dirty="0" sz="1200" spc="20">
                <a:latin typeface="Calibri"/>
                <a:cs typeface="Calibri"/>
              </a:rPr>
              <a:t>Carlow,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Ireland,</a:t>
            </a:r>
            <a:r>
              <a:rPr dirty="0" sz="1200" spc="434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2016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Baltic,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Newcastle,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UK,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2016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Kunsthalle,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Zurich,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Switzerland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and </a:t>
            </a:r>
            <a:r>
              <a:rPr dirty="0" sz="1200" spc="20">
                <a:latin typeface="Calibri"/>
                <a:cs typeface="Calibri"/>
              </a:rPr>
              <a:t>2013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Carnegie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International,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Pittsburgh,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USA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10"/>
              </a:spcBef>
            </a:pPr>
            <a:endParaRPr sz="1200">
              <a:latin typeface="Calibri"/>
              <a:cs typeface="Calibri"/>
            </a:endParaRPr>
          </a:p>
          <a:p>
            <a:pPr marL="12700" marR="118745">
              <a:lnSpc>
                <a:spcPct val="116900"/>
              </a:lnSpc>
              <a:spcBef>
                <a:spcPts val="5"/>
              </a:spcBef>
            </a:pPr>
            <a:r>
              <a:rPr dirty="0" sz="1200">
                <a:latin typeface="Calibri"/>
                <a:cs typeface="Calibri"/>
              </a:rPr>
              <a:t>It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explores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a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unique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chapter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late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19th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century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early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21st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century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art,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design, </a:t>
            </a:r>
            <a:r>
              <a:rPr dirty="0" sz="1200" spc="20">
                <a:latin typeface="Calibri"/>
                <a:cs typeface="Calibri"/>
              </a:rPr>
              <a:t>urbanism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and activism,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highlighting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some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of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the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most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innovative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playgrounds </a:t>
            </a:r>
            <a:r>
              <a:rPr dirty="0" sz="1200" spc="10">
                <a:latin typeface="Calibri"/>
                <a:cs typeface="Calibri"/>
              </a:rPr>
              <a:t>over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the </a:t>
            </a:r>
            <a:r>
              <a:rPr dirty="0" sz="1200" spc="20">
                <a:latin typeface="Calibri"/>
                <a:cs typeface="Calibri"/>
              </a:rPr>
              <a:t>last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150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years.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It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introduces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 spc="45">
                <a:latin typeface="Calibri"/>
                <a:cs typeface="Calibri"/>
              </a:rPr>
              <a:t>audiences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to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some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of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the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key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designers and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artists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from </a:t>
            </a:r>
            <a:r>
              <a:rPr dirty="0" sz="1200" spc="10">
                <a:latin typeface="Calibri"/>
                <a:cs typeface="Calibri"/>
              </a:rPr>
              <a:t>around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the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world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who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have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been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pioneers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in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the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field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of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playground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design.</a:t>
            </a:r>
            <a:endParaRPr sz="1200">
              <a:latin typeface="Calibri"/>
              <a:cs typeface="Calibri"/>
            </a:endParaRPr>
          </a:p>
          <a:p>
            <a:pPr marL="12700" marR="78105">
              <a:lnSpc>
                <a:spcPct val="116900"/>
              </a:lnSpc>
            </a:pPr>
            <a:r>
              <a:rPr dirty="0" sz="1200" spc="20">
                <a:latin typeface="Calibri"/>
                <a:cs typeface="Calibri"/>
              </a:rPr>
              <a:t>In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its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iteration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at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Incinerator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Gallery,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it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presents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Gabriela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Burkhalter’s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research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into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the </a:t>
            </a:r>
            <a:r>
              <a:rPr dirty="0" sz="1200" spc="10">
                <a:latin typeface="Calibri"/>
                <a:cs typeface="Calibri"/>
              </a:rPr>
              <a:t>history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of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playground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design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with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extensive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large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 spc="65">
                <a:latin typeface="Calibri"/>
                <a:cs typeface="Calibri"/>
              </a:rPr>
              <a:t>scale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photographic,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archival,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sound </a:t>
            </a:r>
            <a:r>
              <a:rPr dirty="0" sz="1200" spc="20">
                <a:latin typeface="Calibri"/>
                <a:cs typeface="Calibri"/>
              </a:rPr>
              <a:t>and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moving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image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u="sng" sz="1200" spc="2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</a:t>
            </a:r>
            <a:r>
              <a:rPr dirty="0" u="none" sz="1200" spc="20">
                <a:latin typeface="Calibri"/>
                <a:cs typeface="Calibri"/>
              </a:rPr>
              <a:t>ocumentation.</a:t>
            </a:r>
            <a:r>
              <a:rPr dirty="0" u="none" sz="1200" spc="75">
                <a:latin typeface="Calibri"/>
                <a:cs typeface="Calibri"/>
              </a:rPr>
              <a:t> </a:t>
            </a:r>
            <a:r>
              <a:rPr dirty="0" u="none" sz="1200" spc="20">
                <a:latin typeface="Calibri"/>
                <a:cs typeface="Calibri"/>
              </a:rPr>
              <a:t>Including</a:t>
            </a:r>
            <a:r>
              <a:rPr dirty="0" u="none" sz="1200" spc="70">
                <a:latin typeface="Calibri"/>
                <a:cs typeface="Calibri"/>
              </a:rPr>
              <a:t> </a:t>
            </a:r>
            <a:r>
              <a:rPr dirty="0" u="none" sz="1200" spc="20">
                <a:latin typeface="Calibri"/>
                <a:cs typeface="Calibri"/>
              </a:rPr>
              <a:t>Gabriela</a:t>
            </a:r>
            <a:r>
              <a:rPr dirty="0" u="none" sz="1200" spc="75">
                <a:latin typeface="Calibri"/>
                <a:cs typeface="Calibri"/>
              </a:rPr>
              <a:t> </a:t>
            </a:r>
            <a:r>
              <a:rPr dirty="0" u="none" sz="1200" spc="20">
                <a:latin typeface="Calibri"/>
                <a:cs typeface="Calibri"/>
              </a:rPr>
              <a:t>Burkhalter’s</a:t>
            </a:r>
            <a:r>
              <a:rPr dirty="0" u="none" sz="1200" spc="75">
                <a:latin typeface="Calibri"/>
                <a:cs typeface="Calibri"/>
              </a:rPr>
              <a:t> </a:t>
            </a:r>
            <a:r>
              <a:rPr dirty="0" u="none" sz="1200" spc="20">
                <a:latin typeface="Calibri"/>
                <a:cs typeface="Calibri"/>
              </a:rPr>
              <a:t>latest</a:t>
            </a:r>
            <a:r>
              <a:rPr dirty="0" u="none" sz="1200" spc="85">
                <a:latin typeface="Calibri"/>
                <a:cs typeface="Calibri"/>
              </a:rPr>
              <a:t> </a:t>
            </a:r>
            <a:r>
              <a:rPr dirty="0" u="none" sz="1200" spc="20">
                <a:latin typeface="Calibri"/>
                <a:cs typeface="Calibri"/>
              </a:rPr>
              <a:t>research</a:t>
            </a:r>
            <a:r>
              <a:rPr dirty="0" u="none" sz="1200" spc="75">
                <a:latin typeface="Calibri"/>
                <a:cs typeface="Calibri"/>
              </a:rPr>
              <a:t> </a:t>
            </a:r>
            <a:r>
              <a:rPr dirty="0" u="none" sz="1200" spc="-20">
                <a:latin typeface="Calibri"/>
                <a:cs typeface="Calibri"/>
              </a:rPr>
              <a:t>into </a:t>
            </a:r>
            <a:r>
              <a:rPr dirty="0" u="none" sz="1200" spc="20">
                <a:latin typeface="Calibri"/>
                <a:cs typeface="Calibri"/>
              </a:rPr>
              <a:t>the</a:t>
            </a:r>
            <a:r>
              <a:rPr dirty="0" u="none" sz="1200" spc="-10">
                <a:latin typeface="Calibri"/>
                <a:cs typeface="Calibri"/>
              </a:rPr>
              <a:t> </a:t>
            </a:r>
            <a:r>
              <a:rPr dirty="0" u="none" sz="1200" spc="20">
                <a:latin typeface="Calibri"/>
                <a:cs typeface="Calibri"/>
              </a:rPr>
              <a:t>history</a:t>
            </a:r>
            <a:r>
              <a:rPr dirty="0" u="none" sz="1200" spc="-5">
                <a:latin typeface="Calibri"/>
                <a:cs typeface="Calibri"/>
              </a:rPr>
              <a:t> </a:t>
            </a:r>
            <a:r>
              <a:rPr dirty="0" u="none" sz="1200" spc="20">
                <a:latin typeface="Calibri"/>
                <a:cs typeface="Calibri"/>
              </a:rPr>
              <a:t>of</a:t>
            </a:r>
            <a:r>
              <a:rPr dirty="0" u="none" sz="1200" spc="-5">
                <a:latin typeface="Calibri"/>
                <a:cs typeface="Calibri"/>
              </a:rPr>
              <a:t> </a:t>
            </a:r>
            <a:r>
              <a:rPr dirty="0" u="none" sz="1200" spc="20">
                <a:latin typeface="Calibri"/>
                <a:cs typeface="Calibri"/>
              </a:rPr>
              <a:t>playgrounds</a:t>
            </a:r>
            <a:r>
              <a:rPr dirty="0" u="none" sz="1200" spc="-5">
                <a:latin typeface="Calibri"/>
                <a:cs typeface="Calibri"/>
              </a:rPr>
              <a:t> </a:t>
            </a:r>
            <a:r>
              <a:rPr dirty="0" u="none" sz="1200" spc="20">
                <a:latin typeface="Calibri"/>
                <a:cs typeface="Calibri"/>
              </a:rPr>
              <a:t>in</a:t>
            </a:r>
            <a:r>
              <a:rPr dirty="0" u="none" sz="1200" spc="-10">
                <a:latin typeface="Calibri"/>
                <a:cs typeface="Calibri"/>
              </a:rPr>
              <a:t> </a:t>
            </a:r>
            <a:r>
              <a:rPr dirty="0" u="none" sz="1200" spc="10">
                <a:latin typeface="Calibri"/>
                <a:cs typeface="Calibri"/>
              </a:rPr>
              <a:t>Melbourne,</a:t>
            </a:r>
            <a:r>
              <a:rPr dirty="0" u="none" sz="1200" spc="-5">
                <a:latin typeface="Calibri"/>
                <a:cs typeface="Calibri"/>
              </a:rPr>
              <a:t> </a:t>
            </a:r>
            <a:r>
              <a:rPr dirty="0" u="none" sz="1200" spc="-10">
                <a:latin typeface="Calibri"/>
                <a:cs typeface="Calibri"/>
              </a:rPr>
              <a:t>Australia.</a:t>
            </a:r>
            <a:endParaRPr sz="1200">
              <a:latin typeface="Calibri"/>
              <a:cs typeface="Calibri"/>
            </a:endParaRPr>
          </a:p>
          <a:p>
            <a:pPr marL="12700" marR="5080">
              <a:lnSpc>
                <a:spcPct val="116900"/>
              </a:lnSpc>
              <a:spcBef>
                <a:spcPts val="1205"/>
              </a:spcBef>
            </a:pPr>
            <a:r>
              <a:rPr dirty="0" sz="1200" spc="20">
                <a:latin typeface="Calibri"/>
                <a:cs typeface="Calibri"/>
              </a:rPr>
              <a:t>The</a:t>
            </a:r>
            <a:r>
              <a:rPr dirty="0" sz="1200" spc="-1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highlight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of</a:t>
            </a:r>
            <a:r>
              <a:rPr dirty="0" sz="1200" spc="-1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the</a:t>
            </a:r>
            <a:r>
              <a:rPr dirty="0" sz="1200" spc="-1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exhibition</a:t>
            </a:r>
            <a:r>
              <a:rPr dirty="0" sz="1200" spc="-1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are</a:t>
            </a:r>
            <a:r>
              <a:rPr dirty="0" sz="1200" spc="-1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the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four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playgrounds,</a:t>
            </a:r>
            <a:r>
              <a:rPr dirty="0" sz="1200" spc="-1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offering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children</a:t>
            </a:r>
            <a:r>
              <a:rPr dirty="0" sz="1200" spc="-15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a</a:t>
            </a:r>
            <a:r>
              <a:rPr dirty="0" sz="1200" spc="-15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place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to </a:t>
            </a:r>
            <a:r>
              <a:rPr dirty="0" sz="1200" spc="10">
                <a:latin typeface="Calibri"/>
                <a:cs typeface="Calibri"/>
              </a:rPr>
              <a:t>explore,</a:t>
            </a:r>
            <a:r>
              <a:rPr dirty="0" sz="1200" spc="50">
                <a:latin typeface="Calibri"/>
                <a:cs typeface="Calibri"/>
              </a:rPr>
              <a:t> climb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and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imagine.</a:t>
            </a:r>
            <a:r>
              <a:rPr dirty="0" sz="1200" spc="39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Indoors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are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two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play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 spc="45">
                <a:latin typeface="Calibri"/>
                <a:cs typeface="Calibri"/>
              </a:rPr>
              <a:t>sculptures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 spc="10" i="1">
                <a:latin typeface="Calibri"/>
                <a:cs typeface="Calibri"/>
              </a:rPr>
              <a:t>The</a:t>
            </a:r>
            <a:r>
              <a:rPr dirty="0" sz="1200" spc="50" i="1">
                <a:latin typeface="Calibri"/>
                <a:cs typeface="Calibri"/>
              </a:rPr>
              <a:t> </a:t>
            </a:r>
            <a:r>
              <a:rPr dirty="0" sz="1200" spc="10" i="1">
                <a:latin typeface="Calibri"/>
                <a:cs typeface="Calibri"/>
              </a:rPr>
              <a:t>Lozziwurm</a:t>
            </a:r>
            <a:r>
              <a:rPr dirty="0" sz="1200" spc="60" i="1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designed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in </a:t>
            </a:r>
            <a:r>
              <a:rPr dirty="0" sz="1200" spc="20">
                <a:latin typeface="Calibri"/>
                <a:cs typeface="Calibri"/>
              </a:rPr>
              <a:t>1972 by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 spc="60">
                <a:latin typeface="Calibri"/>
                <a:cs typeface="Calibri"/>
              </a:rPr>
              <a:t>Swiss</a:t>
            </a:r>
            <a:r>
              <a:rPr dirty="0" sz="1200" spc="20">
                <a:latin typeface="Calibri"/>
                <a:cs typeface="Calibri"/>
              </a:rPr>
              <a:t> artist Yvan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Pestalozzi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and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 spc="20" i="1">
                <a:latin typeface="Calibri"/>
                <a:cs typeface="Calibri"/>
              </a:rPr>
              <a:t>The</a:t>
            </a:r>
            <a:r>
              <a:rPr dirty="0" sz="1200" spc="15" i="1">
                <a:latin typeface="Calibri"/>
                <a:cs typeface="Calibri"/>
              </a:rPr>
              <a:t> </a:t>
            </a:r>
            <a:r>
              <a:rPr dirty="0" sz="1200" spc="20" i="1">
                <a:latin typeface="Calibri"/>
                <a:cs typeface="Calibri"/>
              </a:rPr>
              <a:t>Brutalist</a:t>
            </a:r>
            <a:r>
              <a:rPr dirty="0" sz="1200" spc="25" i="1">
                <a:latin typeface="Calibri"/>
                <a:cs typeface="Calibri"/>
              </a:rPr>
              <a:t> </a:t>
            </a:r>
            <a:r>
              <a:rPr dirty="0" sz="1200" spc="20" i="1">
                <a:latin typeface="Calibri"/>
                <a:cs typeface="Calibri"/>
              </a:rPr>
              <a:t>Playground</a:t>
            </a:r>
            <a:r>
              <a:rPr dirty="0" sz="1200" spc="15" i="1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created by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Australian </a:t>
            </a:r>
            <a:r>
              <a:rPr dirty="0" sz="1200">
                <a:latin typeface="Calibri"/>
                <a:cs typeface="Calibri"/>
              </a:rPr>
              <a:t>artist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Simon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Terrill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Assemble,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a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UK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based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design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studio.</a:t>
            </a:r>
            <a:endParaRPr sz="1200">
              <a:latin typeface="Calibri"/>
              <a:cs typeface="Calibri"/>
            </a:endParaRPr>
          </a:p>
          <a:p>
            <a:pPr marL="12700" marR="24130">
              <a:lnSpc>
                <a:spcPct val="116900"/>
              </a:lnSpc>
              <a:spcBef>
                <a:spcPts val="1200"/>
              </a:spcBef>
            </a:pPr>
            <a:r>
              <a:rPr dirty="0" sz="1200" spc="10">
                <a:latin typeface="Calibri"/>
                <a:cs typeface="Calibri"/>
              </a:rPr>
              <a:t>Outdoors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Incinerator</a:t>
            </a:r>
            <a:r>
              <a:rPr dirty="0" sz="1200" spc="9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Gallery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presents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two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new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public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art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commissions,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created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in </a:t>
            </a:r>
            <a:r>
              <a:rPr dirty="0" sz="1200" spc="20">
                <a:latin typeface="Calibri"/>
                <a:cs typeface="Calibri"/>
              </a:rPr>
              <a:t>response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to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The Playground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Project: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 spc="20" i="1">
                <a:latin typeface="Calibri"/>
                <a:cs typeface="Calibri"/>
              </a:rPr>
              <a:t>The Ringtales</a:t>
            </a:r>
            <a:r>
              <a:rPr dirty="0" sz="1200" spc="15" i="1">
                <a:latin typeface="Calibri"/>
                <a:cs typeface="Calibri"/>
              </a:rPr>
              <a:t> </a:t>
            </a:r>
            <a:r>
              <a:rPr dirty="0" sz="1200" spc="20" i="1">
                <a:latin typeface="Calibri"/>
                <a:cs typeface="Calibri"/>
              </a:rPr>
              <a:t>Playground</a:t>
            </a:r>
            <a:r>
              <a:rPr dirty="0" sz="1200" spc="15" i="1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by Board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Grove</a:t>
            </a:r>
            <a:r>
              <a:rPr dirty="0" sz="1200" spc="5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Architects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Moonee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Valley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City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 spc="60">
                <a:latin typeface="Calibri"/>
                <a:cs typeface="Calibri"/>
              </a:rPr>
              <a:t>Council’s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 i="1">
                <a:latin typeface="Calibri"/>
                <a:cs typeface="Calibri"/>
              </a:rPr>
              <a:t>First</a:t>
            </a:r>
            <a:r>
              <a:rPr dirty="0" sz="1200" spc="120" i="1">
                <a:latin typeface="Calibri"/>
                <a:cs typeface="Calibri"/>
              </a:rPr>
              <a:t> </a:t>
            </a:r>
            <a:r>
              <a:rPr dirty="0" sz="1200" i="1">
                <a:latin typeface="Calibri"/>
                <a:cs typeface="Calibri"/>
              </a:rPr>
              <a:t>Nations</a:t>
            </a:r>
            <a:r>
              <a:rPr dirty="0" sz="1200" spc="110" i="1">
                <a:latin typeface="Calibri"/>
                <a:cs typeface="Calibri"/>
              </a:rPr>
              <a:t> </a:t>
            </a:r>
            <a:r>
              <a:rPr dirty="0" sz="1200" i="1">
                <a:latin typeface="Calibri"/>
                <a:cs typeface="Calibri"/>
              </a:rPr>
              <a:t>Playable</a:t>
            </a:r>
            <a:r>
              <a:rPr dirty="0" sz="1200" spc="130" i="1">
                <a:latin typeface="Calibri"/>
                <a:cs typeface="Calibri"/>
              </a:rPr>
              <a:t> </a:t>
            </a:r>
            <a:r>
              <a:rPr dirty="0" sz="1200" spc="55" i="1">
                <a:latin typeface="Calibri"/>
                <a:cs typeface="Calibri"/>
              </a:rPr>
              <a:t>Public</a:t>
            </a:r>
            <a:r>
              <a:rPr dirty="0" sz="1200" spc="120" i="1">
                <a:latin typeface="Calibri"/>
                <a:cs typeface="Calibri"/>
              </a:rPr>
              <a:t> </a:t>
            </a:r>
            <a:r>
              <a:rPr dirty="0" sz="1200" i="1">
                <a:latin typeface="Calibri"/>
                <a:cs typeface="Calibri"/>
              </a:rPr>
              <a:t>Art</a:t>
            </a:r>
            <a:r>
              <a:rPr dirty="0" sz="1200" spc="120" i="1">
                <a:latin typeface="Calibri"/>
                <a:cs typeface="Calibri"/>
              </a:rPr>
              <a:t> </a:t>
            </a:r>
            <a:r>
              <a:rPr dirty="0" sz="1200" spc="35" i="1">
                <a:latin typeface="Calibri"/>
                <a:cs typeface="Calibri"/>
              </a:rPr>
              <a:t>Sculpture</a:t>
            </a:r>
            <a:r>
              <a:rPr dirty="0" sz="1200" spc="35" i="1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by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Trawlwoolway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artist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Edwina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Green.</a:t>
            </a:r>
            <a:endParaRPr sz="1200">
              <a:latin typeface="Calibri"/>
              <a:cs typeface="Calibri"/>
            </a:endParaRPr>
          </a:p>
          <a:p>
            <a:pPr marL="12700" marR="148590">
              <a:lnSpc>
                <a:spcPct val="117100"/>
              </a:lnSpc>
              <a:spcBef>
                <a:spcPts val="1200"/>
              </a:spcBef>
            </a:pPr>
            <a:r>
              <a:rPr dirty="0" sz="1200" spc="10">
                <a:latin typeface="Calibri"/>
                <a:cs typeface="Calibri"/>
              </a:rPr>
              <a:t>Also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showing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outdoors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is </a:t>
            </a:r>
            <a:r>
              <a:rPr dirty="0" sz="1200" spc="50" i="1">
                <a:latin typeface="Calibri"/>
                <a:cs typeface="Calibri"/>
              </a:rPr>
              <a:t>Round</a:t>
            </a:r>
            <a:r>
              <a:rPr dirty="0" sz="1200" spc="60" i="1">
                <a:latin typeface="Calibri"/>
                <a:cs typeface="Calibri"/>
              </a:rPr>
              <a:t> </a:t>
            </a:r>
            <a:r>
              <a:rPr dirty="0" sz="1200" spc="10" i="1">
                <a:latin typeface="Calibri"/>
                <a:cs typeface="Calibri"/>
              </a:rPr>
              <a:t>Table</a:t>
            </a:r>
            <a:r>
              <a:rPr dirty="0" sz="1200" spc="60" i="1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2017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by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leading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Australian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artist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Emily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Floyd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in </a:t>
            </a:r>
            <a:r>
              <a:rPr dirty="0" sz="1200">
                <a:latin typeface="Calibri"/>
                <a:cs typeface="Calibri"/>
              </a:rPr>
              <a:t>collaboration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with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British-born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pioneering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designer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activist</a:t>
            </a:r>
            <a:r>
              <a:rPr dirty="0" sz="1200" spc="17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Mary</a:t>
            </a:r>
            <a:r>
              <a:rPr dirty="0" sz="1200" spc="1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Featherston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AM.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" y="7777367"/>
            <a:ext cx="5706109" cy="1673210"/>
          </a:xfrm>
          <a:prstGeom prst="rect">
            <a:avLst/>
          </a:prstGeom>
        </p:spPr>
      </p:pic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72720">
              <a:lnSpc>
                <a:spcPts val="1425"/>
              </a:lnSpc>
            </a:pPr>
            <a:r>
              <a:rPr dirty="0"/>
              <a:t>Page</a:t>
            </a:r>
            <a:r>
              <a:rPr dirty="0" spc="-15"/>
              <a:t> </a:t>
            </a:r>
            <a:fld id="{81D60167-4931-47E6-BA6A-407CBD079E47}" type="slidenum">
              <a:rPr dirty="0" spc="-50"/>
              <a:t>2</a:t>
            </a:fld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18236" y="838453"/>
            <a:ext cx="2000885" cy="21240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 spc="75" b="1">
                <a:solidFill>
                  <a:srgbClr val="C00000"/>
                </a:solidFill>
                <a:latin typeface="Calibri"/>
                <a:cs typeface="Calibri"/>
              </a:rPr>
              <a:t>Curriculum</a:t>
            </a:r>
            <a:r>
              <a:rPr dirty="0" sz="1400" spc="-15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400" spc="80" b="1">
                <a:solidFill>
                  <a:srgbClr val="C00000"/>
                </a:solidFill>
                <a:latin typeface="Calibri"/>
                <a:cs typeface="Calibri"/>
              </a:rPr>
              <a:t>Links</a:t>
            </a:r>
            <a:r>
              <a:rPr dirty="0" sz="1400" spc="-5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400" spc="80" b="1">
                <a:solidFill>
                  <a:srgbClr val="C00000"/>
                </a:solidFill>
                <a:latin typeface="Calibri"/>
                <a:cs typeface="Calibri"/>
              </a:rPr>
              <a:t>cont…</a:t>
            </a:r>
            <a:endParaRPr sz="1400">
              <a:latin typeface="Calibri"/>
              <a:cs typeface="Calibri"/>
            </a:endParaRPr>
          </a:p>
          <a:p>
            <a:pPr marL="12700" marR="536575">
              <a:lnSpc>
                <a:spcPct val="186700"/>
              </a:lnSpc>
              <a:spcBef>
                <a:spcPts val="50"/>
              </a:spcBef>
            </a:pPr>
            <a:r>
              <a:rPr dirty="0" sz="1200" spc="55" b="1">
                <a:solidFill>
                  <a:srgbClr val="C00000"/>
                </a:solidFill>
                <a:latin typeface="Calibri"/>
                <a:cs typeface="Calibri"/>
              </a:rPr>
              <a:t>Humanities</a:t>
            </a:r>
            <a:r>
              <a:rPr dirty="0" sz="1200" spc="-15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200" spc="-55" b="1">
                <a:solidFill>
                  <a:srgbClr val="C00000"/>
                </a:solidFill>
                <a:latin typeface="Calibri"/>
                <a:cs typeface="Calibri"/>
              </a:rPr>
              <a:t>–</a:t>
            </a:r>
            <a:r>
              <a:rPr dirty="0" sz="1200" spc="-10" b="1">
                <a:solidFill>
                  <a:srgbClr val="C00000"/>
                </a:solidFill>
                <a:latin typeface="Calibri"/>
                <a:cs typeface="Calibri"/>
              </a:rPr>
              <a:t> History </a:t>
            </a:r>
            <a:r>
              <a:rPr dirty="0" sz="1200" spc="55" b="1">
                <a:latin typeface="Calibri"/>
                <a:cs typeface="Calibri"/>
              </a:rPr>
              <a:t>Level</a:t>
            </a:r>
            <a:r>
              <a:rPr dirty="0" sz="1200" spc="-25" b="1">
                <a:latin typeface="Calibri"/>
                <a:cs typeface="Calibri"/>
              </a:rPr>
              <a:t> </a:t>
            </a:r>
            <a:r>
              <a:rPr dirty="0" sz="1200" spc="90" b="1">
                <a:latin typeface="Calibri"/>
                <a:cs typeface="Calibri"/>
              </a:rPr>
              <a:t>F</a:t>
            </a:r>
            <a:r>
              <a:rPr dirty="0" sz="1200" spc="-25" b="1">
                <a:latin typeface="Calibri"/>
                <a:cs typeface="Calibri"/>
              </a:rPr>
              <a:t> </a:t>
            </a:r>
            <a:r>
              <a:rPr dirty="0" sz="1200" spc="-55" b="1">
                <a:latin typeface="Calibri"/>
                <a:cs typeface="Calibri"/>
              </a:rPr>
              <a:t>–</a:t>
            </a:r>
            <a:r>
              <a:rPr dirty="0" sz="1200" spc="-20" b="1">
                <a:latin typeface="Calibri"/>
                <a:cs typeface="Calibri"/>
              </a:rPr>
              <a:t> </a:t>
            </a:r>
            <a:r>
              <a:rPr dirty="0" sz="1200" spc="-50" b="1"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  <a:p>
            <a:pPr marL="12700" marR="5080">
              <a:lnSpc>
                <a:spcPct val="117100"/>
              </a:lnSpc>
              <a:spcBef>
                <a:spcPts val="994"/>
              </a:spcBef>
            </a:pPr>
            <a:r>
              <a:rPr dirty="0" u="sng" sz="1200" spc="2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Historical</a:t>
            </a:r>
            <a:r>
              <a:rPr dirty="0" u="sng" sz="1200" spc="6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200" spc="6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Concepts</a:t>
            </a:r>
            <a:r>
              <a:rPr dirty="0" u="sng" sz="1200" spc="7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200" spc="2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and</a:t>
            </a:r>
            <a:r>
              <a:rPr dirty="0" u="sng" sz="1200" spc="6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200" spc="4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Skills</a:t>
            </a:r>
            <a:r>
              <a:rPr dirty="0" u="none" sz="1200" spc="40">
                <a:latin typeface="Calibri"/>
                <a:cs typeface="Calibri"/>
              </a:rPr>
              <a:t> </a:t>
            </a:r>
            <a:r>
              <a:rPr dirty="0" u="none" sz="1200" spc="55">
                <a:latin typeface="Calibri"/>
                <a:cs typeface="Calibri"/>
              </a:rPr>
              <a:t>VC2HH2S01</a:t>
            </a:r>
            <a:endParaRPr sz="1200">
              <a:latin typeface="Calibri"/>
              <a:cs typeface="Calibri"/>
            </a:endParaRPr>
          </a:p>
          <a:p>
            <a:pPr algn="just" marL="12700" marR="1157605">
              <a:lnSpc>
                <a:spcPct val="116900"/>
              </a:lnSpc>
              <a:spcBef>
                <a:spcPts val="5"/>
              </a:spcBef>
            </a:pPr>
            <a:r>
              <a:rPr dirty="0" sz="1200" spc="55">
                <a:latin typeface="Calibri"/>
                <a:cs typeface="Calibri"/>
              </a:rPr>
              <a:t>VC2HH2S02 VC2HH2S03 VC2HH2S04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553720">
              <a:lnSpc>
                <a:spcPts val="1425"/>
              </a:lnSpc>
            </a:pPr>
            <a:r>
              <a:rPr dirty="0"/>
              <a:t>Page</a:t>
            </a:r>
            <a:r>
              <a:rPr dirty="0" spc="-15"/>
              <a:t> </a:t>
            </a:r>
            <a:fld id="{81D60167-4931-47E6-BA6A-407CBD079E47}" type="slidenum">
              <a:rPr dirty="0" spc="-25"/>
              <a:t>19</a:t>
            </a:fld>
          </a:p>
        </p:txBody>
      </p:sp>
      <p:sp>
        <p:nvSpPr>
          <p:cNvPr id="3" name="object 3" descr=""/>
          <p:cNvSpPr txBox="1"/>
          <p:nvPr/>
        </p:nvSpPr>
        <p:spPr>
          <a:xfrm>
            <a:off x="618236" y="3065017"/>
            <a:ext cx="1529715" cy="15627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6900"/>
              </a:lnSpc>
              <a:spcBef>
                <a:spcPts val="95"/>
              </a:spcBef>
            </a:pPr>
            <a:r>
              <a:rPr dirty="0" u="sng" sz="1200" spc="1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Continuity</a:t>
            </a:r>
            <a:r>
              <a:rPr dirty="0" u="sng" sz="1200" spc="11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200" spc="1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and</a:t>
            </a:r>
            <a:r>
              <a:rPr dirty="0" u="sng" sz="1200" spc="12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200" spc="4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Change</a:t>
            </a:r>
            <a:r>
              <a:rPr dirty="0" u="none" sz="1200" spc="45">
                <a:latin typeface="Calibri"/>
                <a:cs typeface="Calibri"/>
              </a:rPr>
              <a:t> </a:t>
            </a:r>
            <a:r>
              <a:rPr dirty="0" u="none" sz="1200" spc="55">
                <a:latin typeface="Calibri"/>
                <a:cs typeface="Calibri"/>
              </a:rPr>
              <a:t>VC2HH2S05 VC2HH2S07</a:t>
            </a:r>
            <a:endParaRPr sz="1200">
              <a:latin typeface="Calibri"/>
              <a:cs typeface="Calibri"/>
            </a:endParaRPr>
          </a:p>
          <a:p>
            <a:pPr marL="12700" marR="448945">
              <a:lnSpc>
                <a:spcPct val="116700"/>
              </a:lnSpc>
              <a:spcBef>
                <a:spcPts val="1010"/>
              </a:spcBef>
            </a:pPr>
            <a:r>
              <a:rPr dirty="0" u="sng" sz="1200" spc="3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Communicating</a:t>
            </a:r>
            <a:r>
              <a:rPr dirty="0" u="none" sz="1200" spc="35">
                <a:latin typeface="Calibri"/>
                <a:cs typeface="Calibri"/>
              </a:rPr>
              <a:t> </a:t>
            </a:r>
            <a:r>
              <a:rPr dirty="0" u="none" sz="1200" spc="55">
                <a:latin typeface="Calibri"/>
                <a:cs typeface="Calibri"/>
              </a:rPr>
              <a:t>VC2HH2S08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45"/>
              </a:spcBef>
            </a:pPr>
            <a:r>
              <a:rPr dirty="0" sz="1200" spc="55" b="1">
                <a:latin typeface="Calibri"/>
                <a:cs typeface="Calibri"/>
              </a:rPr>
              <a:t>Level</a:t>
            </a:r>
            <a:r>
              <a:rPr dirty="0" sz="1200" spc="-20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3</a:t>
            </a:r>
            <a:r>
              <a:rPr dirty="0" sz="1200" spc="-10" b="1">
                <a:latin typeface="Calibri"/>
                <a:cs typeface="Calibri"/>
              </a:rPr>
              <a:t> </a:t>
            </a:r>
            <a:r>
              <a:rPr dirty="0" sz="1200" spc="-55" b="1">
                <a:latin typeface="Calibri"/>
                <a:cs typeface="Calibri"/>
              </a:rPr>
              <a:t>–</a:t>
            </a:r>
            <a:r>
              <a:rPr dirty="0" sz="1200" spc="-15" b="1">
                <a:latin typeface="Calibri"/>
                <a:cs typeface="Calibri"/>
              </a:rPr>
              <a:t> </a:t>
            </a:r>
            <a:r>
              <a:rPr dirty="0" sz="1200" spc="-50" b="1">
                <a:latin typeface="Calibri"/>
                <a:cs typeface="Calibri"/>
              </a:rPr>
              <a:t>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618236" y="4728463"/>
            <a:ext cx="2000885" cy="1651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7100"/>
              </a:lnSpc>
              <a:spcBef>
                <a:spcPts val="100"/>
              </a:spcBef>
            </a:pPr>
            <a:r>
              <a:rPr dirty="0" u="sng" sz="1200" spc="2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Historical</a:t>
            </a:r>
            <a:r>
              <a:rPr dirty="0" u="sng" sz="1200" spc="6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200" spc="6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Concepts</a:t>
            </a:r>
            <a:r>
              <a:rPr dirty="0" u="sng" sz="1200" spc="7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200" spc="2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and</a:t>
            </a:r>
            <a:r>
              <a:rPr dirty="0" u="sng" sz="1200" spc="6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200" spc="4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Skills</a:t>
            </a:r>
            <a:r>
              <a:rPr dirty="0" u="none" sz="1200" spc="40">
                <a:latin typeface="Calibri"/>
                <a:cs typeface="Calibri"/>
              </a:rPr>
              <a:t> </a:t>
            </a:r>
            <a:r>
              <a:rPr dirty="0" u="none" sz="1200" spc="55">
                <a:latin typeface="Calibri"/>
                <a:cs typeface="Calibri"/>
              </a:rPr>
              <a:t>VC2HH4S01</a:t>
            </a:r>
            <a:endParaRPr sz="1200">
              <a:latin typeface="Calibri"/>
              <a:cs typeface="Calibri"/>
            </a:endParaRPr>
          </a:p>
          <a:p>
            <a:pPr algn="just" marL="12700" marR="1157605">
              <a:lnSpc>
                <a:spcPct val="116900"/>
              </a:lnSpc>
            </a:pPr>
            <a:r>
              <a:rPr dirty="0" sz="1200" spc="55">
                <a:latin typeface="Calibri"/>
                <a:cs typeface="Calibri"/>
              </a:rPr>
              <a:t>VC2HH4S02 VC2HH4S03 VC2HH4S04</a:t>
            </a:r>
            <a:endParaRPr sz="1200">
              <a:latin typeface="Calibri"/>
              <a:cs typeface="Calibri"/>
            </a:endParaRPr>
          </a:p>
          <a:p>
            <a:pPr marL="12700" marR="476250">
              <a:lnSpc>
                <a:spcPct val="117100"/>
              </a:lnSpc>
              <a:spcBef>
                <a:spcPts val="1005"/>
              </a:spcBef>
            </a:pPr>
            <a:r>
              <a:rPr dirty="0" u="sng" sz="1200" spc="1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Continuity</a:t>
            </a:r>
            <a:r>
              <a:rPr dirty="0" u="sng" sz="1200" spc="11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200" spc="1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and</a:t>
            </a:r>
            <a:r>
              <a:rPr dirty="0" u="sng" sz="1200" spc="12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200" spc="4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Change</a:t>
            </a:r>
            <a:r>
              <a:rPr dirty="0" u="none" sz="1200" spc="45">
                <a:latin typeface="Calibri"/>
                <a:cs typeface="Calibri"/>
              </a:rPr>
              <a:t> </a:t>
            </a:r>
            <a:r>
              <a:rPr dirty="0" u="none" sz="1200" spc="55">
                <a:latin typeface="Calibri"/>
                <a:cs typeface="Calibri"/>
              </a:rPr>
              <a:t>VC2HH4S06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618236" y="6567170"/>
            <a:ext cx="2000885" cy="13493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920115">
              <a:lnSpc>
                <a:spcPct val="117100"/>
              </a:lnSpc>
              <a:spcBef>
                <a:spcPts val="100"/>
              </a:spcBef>
            </a:pPr>
            <a:r>
              <a:rPr dirty="0" u="sng" sz="1200" spc="3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Communicating</a:t>
            </a:r>
            <a:r>
              <a:rPr dirty="0" u="none" sz="1200" spc="35">
                <a:latin typeface="Calibri"/>
                <a:cs typeface="Calibri"/>
              </a:rPr>
              <a:t> </a:t>
            </a:r>
            <a:r>
              <a:rPr dirty="0" u="none" sz="1200" spc="55">
                <a:latin typeface="Calibri"/>
                <a:cs typeface="Calibri"/>
              </a:rPr>
              <a:t>VC2HH4S09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40"/>
              </a:spcBef>
            </a:pPr>
            <a:r>
              <a:rPr dirty="0" sz="1200" spc="55" b="1">
                <a:latin typeface="Calibri"/>
                <a:cs typeface="Calibri"/>
              </a:rPr>
              <a:t>Level</a:t>
            </a:r>
            <a:r>
              <a:rPr dirty="0" sz="1200" spc="-20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5</a:t>
            </a:r>
            <a:r>
              <a:rPr dirty="0" sz="1200" spc="-10" b="1">
                <a:latin typeface="Calibri"/>
                <a:cs typeface="Calibri"/>
              </a:rPr>
              <a:t> </a:t>
            </a:r>
            <a:r>
              <a:rPr dirty="0" sz="1200" spc="-55" b="1">
                <a:latin typeface="Calibri"/>
                <a:cs typeface="Calibri"/>
              </a:rPr>
              <a:t>–</a:t>
            </a:r>
            <a:r>
              <a:rPr dirty="0" sz="1200" spc="-15" b="1">
                <a:latin typeface="Calibri"/>
                <a:cs typeface="Calibri"/>
              </a:rPr>
              <a:t> </a:t>
            </a:r>
            <a:r>
              <a:rPr dirty="0" sz="1200" spc="-50" b="1">
                <a:latin typeface="Calibri"/>
                <a:cs typeface="Calibri"/>
              </a:rPr>
              <a:t>6</a:t>
            </a:r>
            <a:endParaRPr sz="1200">
              <a:latin typeface="Calibri"/>
              <a:cs typeface="Calibri"/>
            </a:endParaRPr>
          </a:p>
          <a:p>
            <a:pPr marL="12700" marR="5080">
              <a:lnSpc>
                <a:spcPct val="116700"/>
              </a:lnSpc>
              <a:spcBef>
                <a:spcPts val="1010"/>
              </a:spcBef>
            </a:pPr>
            <a:r>
              <a:rPr dirty="0" u="sng" sz="1200" spc="2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Historical</a:t>
            </a:r>
            <a:r>
              <a:rPr dirty="0" u="sng" sz="1200" spc="6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200" spc="6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Concepts</a:t>
            </a:r>
            <a:r>
              <a:rPr dirty="0" u="sng" sz="1200" spc="7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200" spc="2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and</a:t>
            </a:r>
            <a:r>
              <a:rPr dirty="0" u="sng" sz="1200" spc="6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200" spc="4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Skills</a:t>
            </a:r>
            <a:r>
              <a:rPr dirty="0" u="none" sz="1200" spc="40">
                <a:latin typeface="Calibri"/>
                <a:cs typeface="Calibri"/>
              </a:rPr>
              <a:t> </a:t>
            </a:r>
            <a:r>
              <a:rPr dirty="0" u="none" sz="1200" spc="55">
                <a:latin typeface="Calibri"/>
                <a:cs typeface="Calibri"/>
              </a:rPr>
              <a:t>VC2HH6S01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618236" y="8018017"/>
            <a:ext cx="1529715" cy="4540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7100"/>
              </a:lnSpc>
              <a:spcBef>
                <a:spcPts val="100"/>
              </a:spcBef>
            </a:pPr>
            <a:r>
              <a:rPr dirty="0" u="sng" sz="1200" spc="1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Continuity</a:t>
            </a:r>
            <a:r>
              <a:rPr dirty="0" u="sng" sz="1200" spc="11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200" spc="1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and</a:t>
            </a:r>
            <a:r>
              <a:rPr dirty="0" u="sng" sz="1200" spc="12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200" spc="4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Change</a:t>
            </a:r>
            <a:r>
              <a:rPr dirty="0" u="none" sz="1200" spc="45">
                <a:latin typeface="Calibri"/>
                <a:cs typeface="Calibri"/>
              </a:rPr>
              <a:t> </a:t>
            </a:r>
            <a:r>
              <a:rPr dirty="0" u="none" sz="1200" spc="55">
                <a:latin typeface="Calibri"/>
                <a:cs typeface="Calibri"/>
              </a:rPr>
              <a:t>VC2HH6S02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3858259" y="1831339"/>
            <a:ext cx="2733675" cy="31013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1890395">
              <a:lnSpc>
                <a:spcPct val="117100"/>
              </a:lnSpc>
              <a:spcBef>
                <a:spcPts val="100"/>
              </a:spcBef>
            </a:pPr>
            <a:r>
              <a:rPr dirty="0" sz="1200" spc="55">
                <a:latin typeface="Calibri"/>
                <a:cs typeface="Calibri"/>
              </a:rPr>
              <a:t>VC2HH6S04 VC2HH6S05 VC2HH6S09</a:t>
            </a:r>
            <a:endParaRPr sz="1200">
              <a:latin typeface="Calibri"/>
              <a:cs typeface="Calibri"/>
            </a:endParaRPr>
          </a:p>
          <a:p>
            <a:pPr marL="12700" marR="1652905">
              <a:lnSpc>
                <a:spcPct val="117100"/>
              </a:lnSpc>
              <a:spcBef>
                <a:spcPts val="994"/>
              </a:spcBef>
            </a:pPr>
            <a:r>
              <a:rPr dirty="0" u="sng" sz="1200" spc="3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Communicating</a:t>
            </a:r>
            <a:r>
              <a:rPr dirty="0" u="none" sz="1200" spc="35">
                <a:latin typeface="Calibri"/>
                <a:cs typeface="Calibri"/>
              </a:rPr>
              <a:t> </a:t>
            </a:r>
            <a:r>
              <a:rPr dirty="0" u="none" sz="1200" spc="55">
                <a:latin typeface="Calibri"/>
                <a:cs typeface="Calibri"/>
              </a:rPr>
              <a:t>VC2HH6S10</a:t>
            </a:r>
            <a:endParaRPr sz="1200">
              <a:latin typeface="Calibri"/>
              <a:cs typeface="Calibri"/>
            </a:endParaRPr>
          </a:p>
          <a:p>
            <a:pPr marL="12700" marR="5080">
              <a:lnSpc>
                <a:spcPct val="116700"/>
              </a:lnSpc>
              <a:spcBef>
                <a:spcPts val="1005"/>
              </a:spcBef>
            </a:pPr>
            <a:r>
              <a:rPr dirty="0" sz="1200" spc="20" b="1">
                <a:solidFill>
                  <a:srgbClr val="C00000"/>
                </a:solidFill>
                <a:latin typeface="Calibri"/>
                <a:cs typeface="Calibri"/>
              </a:rPr>
              <a:t>Aboriginal</a:t>
            </a:r>
            <a:r>
              <a:rPr dirty="0" sz="1200" spc="9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200" spc="50" b="1">
                <a:solidFill>
                  <a:srgbClr val="C00000"/>
                </a:solidFill>
                <a:latin typeface="Calibri"/>
                <a:cs typeface="Calibri"/>
              </a:rPr>
              <a:t>and</a:t>
            </a:r>
            <a:r>
              <a:rPr dirty="0" sz="1200" spc="10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200" spc="20" b="1">
                <a:solidFill>
                  <a:srgbClr val="C00000"/>
                </a:solidFill>
                <a:latin typeface="Calibri"/>
                <a:cs typeface="Calibri"/>
              </a:rPr>
              <a:t>Torres</a:t>
            </a:r>
            <a:r>
              <a:rPr dirty="0" sz="1200" spc="95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200" spc="20" b="1">
                <a:solidFill>
                  <a:srgbClr val="C00000"/>
                </a:solidFill>
                <a:latin typeface="Calibri"/>
                <a:cs typeface="Calibri"/>
              </a:rPr>
              <a:t>Strait</a:t>
            </a:r>
            <a:r>
              <a:rPr dirty="0" sz="1200" spc="10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200" spc="20" b="1">
                <a:solidFill>
                  <a:srgbClr val="C00000"/>
                </a:solidFill>
                <a:latin typeface="Calibri"/>
                <a:cs typeface="Calibri"/>
              </a:rPr>
              <a:t>History</a:t>
            </a:r>
            <a:r>
              <a:rPr dirty="0" sz="1200" spc="11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200" spc="25" b="1">
                <a:solidFill>
                  <a:srgbClr val="C00000"/>
                </a:solidFill>
                <a:latin typeface="Calibri"/>
                <a:cs typeface="Calibri"/>
              </a:rPr>
              <a:t>and </a:t>
            </a:r>
            <a:r>
              <a:rPr dirty="0" sz="1200" spc="55" b="1">
                <a:solidFill>
                  <a:srgbClr val="C00000"/>
                </a:solidFill>
                <a:latin typeface="Calibri"/>
                <a:cs typeface="Calibri"/>
              </a:rPr>
              <a:t>Cultures</a:t>
            </a:r>
            <a:endParaRPr sz="1200">
              <a:latin typeface="Calibri"/>
              <a:cs typeface="Calibri"/>
            </a:endParaRPr>
          </a:p>
          <a:p>
            <a:pPr marL="12700" marR="1503680">
              <a:lnSpc>
                <a:spcPct val="117100"/>
              </a:lnSpc>
              <a:spcBef>
                <a:spcPts val="1005"/>
              </a:spcBef>
            </a:pPr>
            <a:r>
              <a:rPr dirty="0" u="sng" sz="1200" spc="1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Country</a:t>
            </a:r>
            <a:r>
              <a:rPr dirty="0" u="sng" sz="1200" spc="11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200" spc="1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and</a:t>
            </a:r>
            <a:r>
              <a:rPr dirty="0" u="sng" sz="1200" spc="11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200" spc="3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Place</a:t>
            </a:r>
            <a:r>
              <a:rPr dirty="0" u="none" sz="1200" spc="35">
                <a:latin typeface="Calibri"/>
                <a:cs typeface="Calibri"/>
              </a:rPr>
              <a:t> </a:t>
            </a:r>
            <a:r>
              <a:rPr dirty="0" u="none" sz="1200" spc="80">
                <a:latin typeface="Calibri"/>
                <a:cs typeface="Calibri"/>
              </a:rPr>
              <a:t>VC2CCPACP1</a:t>
            </a:r>
            <a:endParaRPr sz="1200">
              <a:latin typeface="Calibri"/>
              <a:cs typeface="Calibri"/>
            </a:endParaRPr>
          </a:p>
          <a:p>
            <a:pPr marL="12700" marR="1861185">
              <a:lnSpc>
                <a:spcPct val="116900"/>
              </a:lnSpc>
              <a:spcBef>
                <a:spcPts val="994"/>
              </a:spcBef>
            </a:pPr>
            <a:r>
              <a:rPr dirty="0" u="sng" sz="1200" spc="-1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Culture</a:t>
            </a:r>
            <a:r>
              <a:rPr dirty="0" u="none" sz="1200" spc="-10">
                <a:latin typeface="Calibri"/>
                <a:cs typeface="Calibri"/>
              </a:rPr>
              <a:t> </a:t>
            </a:r>
            <a:r>
              <a:rPr dirty="0" u="none" sz="1200" spc="85">
                <a:latin typeface="Calibri"/>
                <a:cs typeface="Calibri"/>
              </a:rPr>
              <a:t>VC2CCPAC2 VC2CCPAC3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3858259" y="5034026"/>
            <a:ext cx="2363470" cy="25463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508760">
              <a:lnSpc>
                <a:spcPct val="116900"/>
              </a:lnSpc>
              <a:spcBef>
                <a:spcPts val="100"/>
              </a:spcBef>
            </a:pPr>
            <a:r>
              <a:rPr dirty="0" u="sng" sz="1200" spc="-1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People</a:t>
            </a:r>
            <a:r>
              <a:rPr dirty="0" u="none" sz="1200" spc="-10">
                <a:latin typeface="Calibri"/>
                <a:cs typeface="Calibri"/>
              </a:rPr>
              <a:t> </a:t>
            </a:r>
            <a:r>
              <a:rPr dirty="0" u="none" sz="1200" spc="70">
                <a:latin typeface="Calibri"/>
                <a:cs typeface="Calibri"/>
              </a:rPr>
              <a:t>VC2CCPAP2 VC2CCPAP3</a:t>
            </a:r>
            <a:endParaRPr sz="1200">
              <a:latin typeface="Calibri"/>
              <a:cs typeface="Calibri"/>
            </a:endParaRPr>
          </a:p>
          <a:p>
            <a:pPr marL="12700" marR="229235">
              <a:lnSpc>
                <a:spcPct val="186300"/>
              </a:lnSpc>
              <a:spcBef>
                <a:spcPts val="5"/>
              </a:spcBef>
            </a:pPr>
            <a:r>
              <a:rPr dirty="0" sz="1200" spc="60" b="1">
                <a:solidFill>
                  <a:srgbClr val="C00000"/>
                </a:solidFill>
                <a:latin typeface="Calibri"/>
                <a:cs typeface="Calibri"/>
              </a:rPr>
              <a:t>Personal</a:t>
            </a:r>
            <a:r>
              <a:rPr dirty="0" sz="1200" spc="-2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200" spc="50" b="1">
                <a:solidFill>
                  <a:srgbClr val="C00000"/>
                </a:solidFill>
                <a:latin typeface="Calibri"/>
                <a:cs typeface="Calibri"/>
              </a:rPr>
              <a:t>and</a:t>
            </a:r>
            <a:r>
              <a:rPr dirty="0" sz="1200" spc="-15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200" spc="75" b="1">
                <a:solidFill>
                  <a:srgbClr val="C00000"/>
                </a:solidFill>
                <a:latin typeface="Calibri"/>
                <a:cs typeface="Calibri"/>
              </a:rPr>
              <a:t>Social</a:t>
            </a:r>
            <a:r>
              <a:rPr dirty="0" sz="1200" spc="-2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200" spc="40" b="1">
                <a:solidFill>
                  <a:srgbClr val="C00000"/>
                </a:solidFill>
                <a:latin typeface="Calibri"/>
                <a:cs typeface="Calibri"/>
              </a:rPr>
              <a:t>Capability </a:t>
            </a:r>
            <a:r>
              <a:rPr dirty="0" sz="1200" spc="55" b="1">
                <a:latin typeface="Calibri"/>
                <a:cs typeface="Calibri"/>
              </a:rPr>
              <a:t>Level</a:t>
            </a:r>
            <a:r>
              <a:rPr dirty="0" sz="1200" spc="-25" b="1">
                <a:latin typeface="Calibri"/>
                <a:cs typeface="Calibri"/>
              </a:rPr>
              <a:t> </a:t>
            </a:r>
            <a:r>
              <a:rPr dirty="0" sz="1200" spc="90" b="1">
                <a:latin typeface="Calibri"/>
                <a:cs typeface="Calibri"/>
              </a:rPr>
              <a:t>F</a:t>
            </a:r>
            <a:r>
              <a:rPr dirty="0" sz="1200" spc="-25" b="1">
                <a:latin typeface="Calibri"/>
                <a:cs typeface="Calibri"/>
              </a:rPr>
              <a:t> </a:t>
            </a:r>
            <a:r>
              <a:rPr dirty="0" sz="1200" spc="-55" b="1">
                <a:latin typeface="Calibri"/>
                <a:cs typeface="Calibri"/>
              </a:rPr>
              <a:t>–</a:t>
            </a:r>
            <a:r>
              <a:rPr dirty="0" sz="1200" spc="-20" b="1">
                <a:latin typeface="Calibri"/>
                <a:cs typeface="Calibri"/>
              </a:rPr>
              <a:t> </a:t>
            </a:r>
            <a:r>
              <a:rPr dirty="0" sz="1200" spc="-50" b="1">
                <a:latin typeface="Calibri"/>
                <a:cs typeface="Calibri"/>
              </a:rPr>
              <a:t>6</a:t>
            </a:r>
            <a:endParaRPr sz="1200">
              <a:latin typeface="Calibri"/>
              <a:cs typeface="Calibri"/>
            </a:endParaRPr>
          </a:p>
          <a:p>
            <a:pPr marL="12700" marR="5080">
              <a:lnSpc>
                <a:spcPct val="116700"/>
              </a:lnSpc>
              <a:spcBef>
                <a:spcPts val="1010"/>
              </a:spcBef>
            </a:pPr>
            <a:r>
              <a:rPr dirty="0" u="sng" sz="1200" spc="5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Social</a:t>
            </a:r>
            <a:r>
              <a:rPr dirty="0" u="sng" sz="1200" spc="8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200" spc="1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Awareness</a:t>
            </a:r>
            <a:r>
              <a:rPr dirty="0" u="sng" sz="1200" spc="8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200" spc="1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and</a:t>
            </a:r>
            <a:r>
              <a:rPr dirty="0" u="sng" sz="1200" spc="8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200" spc="-1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Management</a:t>
            </a:r>
            <a:r>
              <a:rPr dirty="0" u="none" sz="1200" spc="-10">
                <a:latin typeface="Calibri"/>
                <a:cs typeface="Calibri"/>
              </a:rPr>
              <a:t> </a:t>
            </a:r>
            <a:r>
              <a:rPr dirty="0" u="none" sz="1200" spc="65">
                <a:latin typeface="Calibri"/>
                <a:cs typeface="Calibri"/>
              </a:rPr>
              <a:t>VC2CPFO03</a:t>
            </a:r>
            <a:endParaRPr sz="1200">
              <a:latin typeface="Calibri"/>
              <a:cs typeface="Calibri"/>
            </a:endParaRPr>
          </a:p>
          <a:p>
            <a:pPr algn="just" marL="12700" marR="1517650">
              <a:lnSpc>
                <a:spcPct val="117100"/>
              </a:lnSpc>
            </a:pPr>
            <a:r>
              <a:rPr dirty="0" sz="1200" spc="55">
                <a:latin typeface="Calibri"/>
                <a:cs typeface="Calibri"/>
              </a:rPr>
              <a:t>VC2CP2O04 VC2CP4O04 VC2CP6O04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07390" y="914653"/>
            <a:ext cx="5792470" cy="34480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 spc="65" b="1">
                <a:solidFill>
                  <a:srgbClr val="C00000"/>
                </a:solidFill>
                <a:latin typeface="Calibri"/>
                <a:cs typeface="Calibri"/>
              </a:rPr>
              <a:t>Glossary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dirty="0" sz="1200" spc="40" b="1">
                <a:latin typeface="Calibri"/>
                <a:cs typeface="Calibri"/>
              </a:rPr>
              <a:t>Architect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45"/>
              </a:spcBef>
            </a:pPr>
            <a:r>
              <a:rPr dirty="0" sz="1200" spc="50">
                <a:latin typeface="Calibri"/>
                <a:cs typeface="Calibri"/>
              </a:rPr>
              <a:t>Plans,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45">
                <a:latin typeface="Calibri"/>
                <a:cs typeface="Calibri"/>
              </a:rPr>
              <a:t>designs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and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oversees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the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construction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of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buildings,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homes</a:t>
            </a:r>
            <a:r>
              <a:rPr dirty="0" sz="1200" spc="180">
                <a:latin typeface="Calibri"/>
                <a:cs typeface="Calibri"/>
              </a:rPr>
              <a:t>  </a:t>
            </a:r>
            <a:r>
              <a:rPr dirty="0" sz="1200" spc="20">
                <a:latin typeface="Calibri"/>
                <a:cs typeface="Calibri"/>
              </a:rPr>
              <a:t>and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other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structures.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50"/>
              </a:spcBef>
            </a:pPr>
            <a:r>
              <a:rPr dirty="0" sz="1200" b="1">
                <a:latin typeface="Calibri"/>
                <a:cs typeface="Calibri"/>
              </a:rPr>
              <a:t>Art</a:t>
            </a:r>
            <a:r>
              <a:rPr dirty="0" sz="1200" spc="5" b="1">
                <a:latin typeface="Calibri"/>
                <a:cs typeface="Calibri"/>
              </a:rPr>
              <a:t> </a:t>
            </a:r>
            <a:r>
              <a:rPr dirty="0" sz="1200" spc="55" b="1">
                <a:latin typeface="Calibri"/>
                <a:cs typeface="Calibri"/>
              </a:rPr>
              <a:t>Collective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dirty="0" sz="1200" spc="10">
                <a:latin typeface="Calibri"/>
                <a:cs typeface="Calibri"/>
              </a:rPr>
              <a:t>A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group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of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artists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working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together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to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create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and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exhibit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a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collaborative work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of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art.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45"/>
              </a:spcBef>
            </a:pPr>
            <a:r>
              <a:rPr dirty="0" sz="1200" spc="65" b="1">
                <a:latin typeface="Calibri"/>
                <a:cs typeface="Calibri"/>
              </a:rPr>
              <a:t>Commission</a:t>
            </a:r>
            <a:endParaRPr sz="1200">
              <a:latin typeface="Calibri"/>
              <a:cs typeface="Calibri"/>
            </a:endParaRPr>
          </a:p>
          <a:p>
            <a:pPr marL="12700" marR="82550">
              <a:lnSpc>
                <a:spcPct val="116700"/>
              </a:lnSpc>
              <a:spcBef>
                <a:spcPts val="5"/>
              </a:spcBef>
            </a:pPr>
            <a:r>
              <a:rPr dirty="0" sz="1200" spc="10">
                <a:latin typeface="Calibri"/>
                <a:cs typeface="Calibri"/>
              </a:rPr>
              <a:t>A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commission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is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when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an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organisation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or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an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individual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pays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an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artist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to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create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a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work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of </a:t>
            </a:r>
            <a:r>
              <a:rPr dirty="0" sz="1200">
                <a:latin typeface="Calibri"/>
                <a:cs typeface="Calibri"/>
              </a:rPr>
              <a:t>art,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they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may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60">
                <a:latin typeface="Calibri"/>
                <a:cs typeface="Calibri"/>
              </a:rPr>
              <a:t>ask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artist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focus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on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a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certain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theme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or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 spc="45">
                <a:latin typeface="Calibri"/>
                <a:cs typeface="Calibri"/>
              </a:rPr>
              <a:t>concept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artwork.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50"/>
              </a:spcBef>
            </a:pPr>
            <a:r>
              <a:rPr dirty="0" sz="1200" spc="20" b="1">
                <a:latin typeface="Calibri"/>
                <a:cs typeface="Calibri"/>
              </a:rPr>
              <a:t>Exhibition</a:t>
            </a:r>
            <a:r>
              <a:rPr dirty="0" sz="1200" spc="120" b="1">
                <a:latin typeface="Calibri"/>
                <a:cs typeface="Calibri"/>
              </a:rPr>
              <a:t> </a:t>
            </a:r>
            <a:r>
              <a:rPr dirty="0" sz="1200" spc="50" b="1">
                <a:latin typeface="Calibri"/>
                <a:cs typeface="Calibri"/>
              </a:rPr>
              <a:t>Design</a:t>
            </a:r>
            <a:endParaRPr sz="1200">
              <a:latin typeface="Calibri"/>
              <a:cs typeface="Calibri"/>
            </a:endParaRPr>
          </a:p>
          <a:p>
            <a:pPr marL="12700" marR="187325">
              <a:lnSpc>
                <a:spcPts val="1689"/>
              </a:lnSpc>
              <a:spcBef>
                <a:spcPts val="90"/>
              </a:spcBef>
            </a:pPr>
            <a:r>
              <a:rPr dirty="0" sz="1200" spc="55">
                <a:latin typeface="Calibri"/>
                <a:cs typeface="Calibri"/>
              </a:rPr>
              <a:t>Is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layout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exhibition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which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includes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where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artwork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is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placed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within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the </a:t>
            </a:r>
            <a:r>
              <a:rPr dirty="0" sz="1200" spc="20">
                <a:latin typeface="Calibri"/>
                <a:cs typeface="Calibri"/>
              </a:rPr>
              <a:t>gallery</a:t>
            </a:r>
            <a:r>
              <a:rPr dirty="0" sz="1200" spc="10">
                <a:latin typeface="Calibri"/>
                <a:cs typeface="Calibri"/>
              </a:rPr>
              <a:t> either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on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walls,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floor,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plinths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or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in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cabinets,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the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placement of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information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texts </a:t>
            </a:r>
            <a:r>
              <a:rPr dirty="0" sz="1200" spc="50">
                <a:latin typeface="Calibri"/>
                <a:cs typeface="Calibri"/>
              </a:rPr>
              <a:t>called didactics,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installation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of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internal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walls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if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needed,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colours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of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the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walls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etc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35"/>
              </a:spcBef>
            </a:pPr>
            <a:r>
              <a:rPr dirty="0" sz="1200" spc="30" b="1">
                <a:latin typeface="Calibri"/>
                <a:cs typeface="Calibri"/>
              </a:rPr>
              <a:t>Installation</a:t>
            </a:r>
            <a:r>
              <a:rPr dirty="0" sz="1200" spc="145" b="1">
                <a:latin typeface="Calibri"/>
                <a:cs typeface="Calibri"/>
              </a:rPr>
              <a:t> </a:t>
            </a:r>
            <a:r>
              <a:rPr dirty="0" sz="1200" spc="-25" b="1">
                <a:latin typeface="Calibri"/>
                <a:cs typeface="Calibri"/>
              </a:rPr>
              <a:t>Art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5186426" y="4368037"/>
            <a:ext cx="134429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only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up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a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set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707390" y="4336795"/>
            <a:ext cx="4319270" cy="7943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7100"/>
              </a:lnSpc>
              <a:spcBef>
                <a:spcPts val="100"/>
              </a:spcBef>
            </a:pPr>
            <a:r>
              <a:rPr dirty="0" sz="1200" spc="20">
                <a:latin typeface="Calibri"/>
                <a:cs typeface="Calibri"/>
              </a:rPr>
              <a:t>A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large</a:t>
            </a:r>
            <a:r>
              <a:rPr dirty="0" sz="1200">
                <a:latin typeface="Calibri"/>
                <a:cs typeface="Calibri"/>
              </a:rPr>
              <a:t> </a:t>
            </a:r>
            <a:r>
              <a:rPr dirty="0" sz="1200" spc="65">
                <a:latin typeface="Calibri"/>
                <a:cs typeface="Calibri"/>
              </a:rPr>
              <a:t>scale</a:t>
            </a:r>
            <a:r>
              <a:rPr dirty="0" sz="120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constructed</a:t>
            </a:r>
            <a:r>
              <a:rPr dirty="0" sz="120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artwork,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often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made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for </a:t>
            </a:r>
            <a:r>
              <a:rPr dirty="0" sz="1200" spc="55">
                <a:latin typeface="Calibri"/>
                <a:cs typeface="Calibri"/>
              </a:rPr>
              <a:t>a</a:t>
            </a:r>
            <a:r>
              <a:rPr dirty="0" sz="1200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specific</a:t>
            </a:r>
            <a:r>
              <a:rPr dirty="0" sz="1200">
                <a:latin typeface="Calibri"/>
                <a:cs typeface="Calibri"/>
              </a:rPr>
              <a:t> </a:t>
            </a:r>
            <a:r>
              <a:rPr dirty="0" sz="1200" spc="40">
                <a:latin typeface="Calibri"/>
                <a:cs typeface="Calibri"/>
              </a:rPr>
              <a:t>place </a:t>
            </a:r>
            <a:r>
              <a:rPr dirty="0" sz="1200">
                <a:latin typeface="Calibri"/>
                <a:cs typeface="Calibri"/>
              </a:rPr>
              <a:t>amount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time.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40"/>
              </a:spcBef>
            </a:pPr>
            <a:r>
              <a:rPr dirty="0" sz="1200" spc="55" b="1">
                <a:latin typeface="Calibri"/>
                <a:cs typeface="Calibri"/>
              </a:rPr>
              <a:t>Kinetic</a:t>
            </a:r>
            <a:r>
              <a:rPr dirty="0" sz="1200" spc="-30" b="1">
                <a:latin typeface="Calibri"/>
                <a:cs typeface="Calibri"/>
              </a:rPr>
              <a:t> </a:t>
            </a:r>
            <a:r>
              <a:rPr dirty="0" sz="1200" spc="50" b="1">
                <a:latin typeface="Calibri"/>
                <a:cs typeface="Calibri"/>
              </a:rPr>
              <a:t>Sculpture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707390" y="5136895"/>
            <a:ext cx="5819140" cy="39255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55">
                <a:latin typeface="Calibri"/>
                <a:cs typeface="Calibri"/>
              </a:rPr>
              <a:t>Is a </a:t>
            </a:r>
            <a:r>
              <a:rPr dirty="0" sz="1200">
                <a:latin typeface="Calibri"/>
                <a:cs typeface="Calibri"/>
              </a:rPr>
              <a:t>sculpture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that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depends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on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motion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its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effects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 spc="-60">
                <a:latin typeface="Calibri"/>
                <a:cs typeface="Calibri"/>
              </a:rPr>
              <a:t>–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motion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from</a:t>
            </a:r>
            <a:r>
              <a:rPr dirty="0" sz="1200" spc="229">
                <a:latin typeface="Calibri"/>
                <a:cs typeface="Calibri"/>
              </a:rPr>
              <a:t>  </a:t>
            </a:r>
            <a:r>
              <a:rPr dirty="0" sz="1200">
                <a:latin typeface="Calibri"/>
                <a:cs typeface="Calibri"/>
              </a:rPr>
              <a:t>wind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or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motor.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45"/>
              </a:spcBef>
            </a:pPr>
            <a:r>
              <a:rPr dirty="0" sz="1200" spc="50" b="1">
                <a:latin typeface="Calibri"/>
                <a:cs typeface="Calibri"/>
              </a:rPr>
              <a:t>Sculptor</a:t>
            </a:r>
            <a:endParaRPr sz="1200">
              <a:latin typeface="Calibri"/>
              <a:cs typeface="Calibri"/>
            </a:endParaRPr>
          </a:p>
          <a:p>
            <a:pPr algn="just" marL="12700" marR="231140">
              <a:lnSpc>
                <a:spcPts val="1689"/>
              </a:lnSpc>
              <a:spcBef>
                <a:spcPts val="90"/>
              </a:spcBef>
            </a:pPr>
            <a:r>
              <a:rPr dirty="0" sz="1200">
                <a:latin typeface="Calibri"/>
                <a:cs typeface="Calibri"/>
              </a:rPr>
              <a:t>An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artist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who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makes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three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dimensional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artworks,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called</a:t>
            </a:r>
            <a:r>
              <a:rPr dirty="0" sz="1200" spc="425">
                <a:latin typeface="Calibri"/>
                <a:cs typeface="Calibri"/>
              </a:rPr>
              <a:t>   </a:t>
            </a:r>
            <a:r>
              <a:rPr dirty="0" sz="1200">
                <a:latin typeface="Calibri"/>
                <a:cs typeface="Calibri"/>
              </a:rPr>
              <a:t>sculptures.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They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 spc="65">
                <a:latin typeface="Calibri"/>
                <a:cs typeface="Calibri"/>
              </a:rPr>
              <a:t>can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use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 spc="5">
                <a:latin typeface="Calibri"/>
                <a:cs typeface="Calibri"/>
              </a:rPr>
              <a:t>a </a:t>
            </a:r>
            <a:r>
              <a:rPr dirty="0" sz="1200" spc="10">
                <a:latin typeface="Calibri"/>
                <a:cs typeface="Calibri"/>
              </a:rPr>
              <a:t>variety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of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materials,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some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of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which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could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be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metal,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clay,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wood,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existing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objects,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wire, </a:t>
            </a:r>
            <a:r>
              <a:rPr dirty="0" sz="1200">
                <a:latin typeface="Calibri"/>
                <a:cs typeface="Calibri"/>
              </a:rPr>
              <a:t>bronze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etc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35"/>
              </a:spcBef>
            </a:pPr>
            <a:r>
              <a:rPr dirty="0" sz="1200" spc="50" b="1">
                <a:latin typeface="Calibri"/>
                <a:cs typeface="Calibri"/>
              </a:rPr>
              <a:t>Sculpture</a:t>
            </a:r>
            <a:endParaRPr sz="1200">
              <a:latin typeface="Calibri"/>
              <a:cs typeface="Calibri"/>
            </a:endParaRPr>
          </a:p>
          <a:p>
            <a:pPr marL="12700" marR="668020">
              <a:lnSpc>
                <a:spcPct val="117100"/>
              </a:lnSpc>
            </a:pPr>
            <a:r>
              <a:rPr dirty="0" sz="1200" spc="10">
                <a:latin typeface="Calibri"/>
                <a:cs typeface="Calibri"/>
              </a:rPr>
              <a:t>Three-</a:t>
            </a:r>
            <a:r>
              <a:rPr dirty="0" sz="1200" spc="20">
                <a:latin typeface="Calibri"/>
                <a:cs typeface="Calibri"/>
              </a:rPr>
              <a:t>dimensional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art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that</a:t>
            </a:r>
            <a:r>
              <a:rPr dirty="0" sz="120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you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 spc="65">
                <a:latin typeface="Calibri"/>
                <a:cs typeface="Calibri"/>
              </a:rPr>
              <a:t>can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walk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around.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It</a:t>
            </a:r>
            <a:r>
              <a:rPr dirty="0" sz="1200">
                <a:latin typeface="Calibri"/>
                <a:cs typeface="Calibri"/>
              </a:rPr>
              <a:t> </a:t>
            </a:r>
            <a:r>
              <a:rPr dirty="0" sz="1200" spc="65">
                <a:latin typeface="Calibri"/>
                <a:cs typeface="Calibri"/>
              </a:rPr>
              <a:t>can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be</a:t>
            </a:r>
            <a:r>
              <a:rPr dirty="0" sz="1200" spc="-1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made</a:t>
            </a:r>
            <a:r>
              <a:rPr dirty="0" sz="1200" spc="265">
                <a:latin typeface="Calibri"/>
                <a:cs typeface="Calibri"/>
              </a:rPr>
              <a:t>  </a:t>
            </a:r>
            <a:r>
              <a:rPr dirty="0" sz="1200" spc="20">
                <a:latin typeface="Calibri"/>
                <a:cs typeface="Calibri"/>
              </a:rPr>
              <a:t>by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four</a:t>
            </a:r>
            <a:r>
              <a:rPr dirty="0" sz="1200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basic processes: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carving,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constructing,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modelling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and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casting.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40"/>
              </a:spcBef>
            </a:pPr>
            <a:r>
              <a:rPr dirty="0" sz="1200" spc="75" b="1">
                <a:latin typeface="Calibri"/>
                <a:cs typeface="Calibri"/>
              </a:rPr>
              <a:t>Landscape</a:t>
            </a:r>
            <a:r>
              <a:rPr dirty="0" sz="1200" b="1">
                <a:latin typeface="Calibri"/>
                <a:cs typeface="Calibri"/>
              </a:rPr>
              <a:t> </a:t>
            </a:r>
            <a:r>
              <a:rPr dirty="0" sz="1200" spc="-10" b="1">
                <a:latin typeface="Calibri"/>
                <a:cs typeface="Calibri"/>
              </a:rPr>
              <a:t>Playground</a:t>
            </a:r>
            <a:endParaRPr sz="1200">
              <a:latin typeface="Calibri"/>
              <a:cs typeface="Calibri"/>
            </a:endParaRPr>
          </a:p>
          <a:p>
            <a:pPr marL="12700" marR="100965">
              <a:lnSpc>
                <a:spcPct val="117100"/>
              </a:lnSpc>
            </a:pPr>
            <a:r>
              <a:rPr dirty="0" sz="1200" spc="10">
                <a:latin typeface="Calibri"/>
                <a:cs typeface="Calibri"/>
              </a:rPr>
              <a:t>A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playground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that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is</a:t>
            </a:r>
            <a:r>
              <a:rPr dirty="0" sz="1200" spc="10">
                <a:latin typeface="Calibri"/>
                <a:cs typeface="Calibri"/>
              </a:rPr>
              <a:t> designed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to integrate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play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into the</a:t>
            </a:r>
            <a:r>
              <a:rPr dirty="0" sz="1200" spc="305">
                <a:latin typeface="Calibri"/>
                <a:cs typeface="Calibri"/>
              </a:rPr>
              <a:t>  </a:t>
            </a:r>
            <a:r>
              <a:rPr dirty="0" sz="1200" spc="10">
                <a:latin typeface="Calibri"/>
                <a:cs typeface="Calibri"/>
              </a:rPr>
              <a:t>surrounding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landscape.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It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 spc="35">
                <a:latin typeface="Calibri"/>
                <a:cs typeface="Calibri"/>
              </a:rPr>
              <a:t>aims </a:t>
            </a:r>
            <a:r>
              <a:rPr dirty="0" sz="1200" spc="20">
                <a:latin typeface="Calibri"/>
                <a:cs typeface="Calibri"/>
              </a:rPr>
              <a:t>to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encourage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play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that </a:t>
            </a:r>
            <a:r>
              <a:rPr dirty="0" sz="1200" spc="55">
                <a:latin typeface="Calibri"/>
                <a:cs typeface="Calibri"/>
              </a:rPr>
              <a:t>is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creative,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physically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engaging and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imaginative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by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providing </a:t>
            </a:r>
            <a:r>
              <a:rPr dirty="0" sz="1200" spc="5">
                <a:latin typeface="Calibri"/>
                <a:cs typeface="Calibri"/>
              </a:rPr>
              <a:t>a </a:t>
            </a:r>
            <a:r>
              <a:rPr dirty="0" sz="1200" spc="10">
                <a:latin typeface="Calibri"/>
                <a:cs typeface="Calibri"/>
              </a:rPr>
              <a:t>varied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play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experience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where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children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 spc="65">
                <a:latin typeface="Calibri"/>
                <a:cs typeface="Calibri"/>
              </a:rPr>
              <a:t>can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interact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with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the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surrounding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environment.</a:t>
            </a:r>
            <a:endParaRPr sz="1200">
              <a:latin typeface="Calibri"/>
              <a:cs typeface="Calibri"/>
            </a:endParaRPr>
          </a:p>
          <a:p>
            <a:pPr marL="12700" marR="5080">
              <a:lnSpc>
                <a:spcPct val="116900"/>
              </a:lnSpc>
              <a:spcBef>
                <a:spcPts val="1000"/>
              </a:spcBef>
            </a:pPr>
            <a:r>
              <a:rPr dirty="0" sz="1200" spc="20" b="1">
                <a:latin typeface="Calibri"/>
                <a:cs typeface="Calibri"/>
              </a:rPr>
              <a:t>Adventure Playground</a:t>
            </a:r>
            <a:r>
              <a:rPr dirty="0" sz="1200" spc="25" b="1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Is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a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playground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that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offers </a:t>
            </a:r>
            <a:r>
              <a:rPr dirty="0" sz="1200" spc="50">
                <a:latin typeface="Calibri"/>
                <a:cs typeface="Calibri"/>
              </a:rPr>
              <a:t>endless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possibilities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of </a:t>
            </a:r>
            <a:r>
              <a:rPr dirty="0" sz="1200" spc="10">
                <a:latin typeface="Calibri"/>
                <a:cs typeface="Calibri"/>
              </a:rPr>
              <a:t>free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play,</a:t>
            </a:r>
            <a:r>
              <a:rPr dirty="0" sz="1200" spc="50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where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there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are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lots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of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loose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parts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and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natural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materials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where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children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 spc="65">
                <a:latin typeface="Calibri"/>
                <a:cs typeface="Calibri"/>
              </a:rPr>
              <a:t>can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build </a:t>
            </a:r>
            <a:r>
              <a:rPr dirty="0" sz="1200" spc="50">
                <a:latin typeface="Calibri"/>
                <a:cs typeface="Calibri"/>
              </a:rPr>
              <a:t>cubbies,</a:t>
            </a:r>
            <a:r>
              <a:rPr dirty="0" sz="1200" spc="20">
                <a:latin typeface="Calibri"/>
                <a:cs typeface="Calibri"/>
              </a:rPr>
              <a:t> and </a:t>
            </a:r>
            <a:r>
              <a:rPr dirty="0" sz="1200" spc="10">
                <a:latin typeface="Calibri"/>
                <a:cs typeface="Calibri"/>
              </a:rPr>
              <a:t>other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structures to play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on and in. </a:t>
            </a:r>
            <a:r>
              <a:rPr dirty="0" sz="1200" spc="10">
                <a:latin typeface="Calibri"/>
                <a:cs typeface="Calibri"/>
              </a:rPr>
              <a:t>It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is</a:t>
            </a:r>
            <a:r>
              <a:rPr dirty="0" sz="1200" spc="20">
                <a:latin typeface="Calibri"/>
                <a:cs typeface="Calibri"/>
              </a:rPr>
              <a:t> constantly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changing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and </a:t>
            </a:r>
            <a:r>
              <a:rPr dirty="0" sz="1200" spc="10">
                <a:latin typeface="Calibri"/>
                <a:cs typeface="Calibri"/>
              </a:rPr>
              <a:t>re-</a:t>
            </a:r>
            <a:r>
              <a:rPr dirty="0" sz="1200" spc="-10">
                <a:latin typeface="Calibri"/>
                <a:cs typeface="Calibri"/>
              </a:rPr>
              <a:t>inventing </a:t>
            </a:r>
            <a:r>
              <a:rPr dirty="0" sz="1200" spc="20">
                <a:latin typeface="Calibri"/>
                <a:cs typeface="Calibri"/>
              </a:rPr>
              <a:t>itself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 spc="80">
                <a:latin typeface="Calibri"/>
                <a:cs typeface="Calibri"/>
              </a:rPr>
              <a:t>as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children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are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the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creators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of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these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playgrounds,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often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overseen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by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parents.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07390" y="808734"/>
            <a:ext cx="5736590" cy="3187700"/>
          </a:xfrm>
          <a:prstGeom prst="rect">
            <a:avLst/>
          </a:prstGeom>
        </p:spPr>
        <p:txBody>
          <a:bodyPr wrap="square" lIns="0" tIns="438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dirty="0" sz="1200" spc="75" b="1">
                <a:latin typeface="Calibri"/>
                <a:cs typeface="Calibri"/>
              </a:rPr>
              <a:t>Landscape</a:t>
            </a:r>
            <a:r>
              <a:rPr dirty="0" sz="1200" spc="15" b="1">
                <a:latin typeface="Calibri"/>
                <a:cs typeface="Calibri"/>
              </a:rPr>
              <a:t> </a:t>
            </a:r>
            <a:r>
              <a:rPr dirty="0" sz="1200" spc="45" b="1">
                <a:latin typeface="Calibri"/>
                <a:cs typeface="Calibri"/>
              </a:rPr>
              <a:t>architect</a:t>
            </a:r>
            <a:endParaRPr sz="1200">
              <a:latin typeface="Calibri"/>
              <a:cs typeface="Calibri"/>
            </a:endParaRPr>
          </a:p>
          <a:p>
            <a:pPr marL="12700" marR="194945">
              <a:lnSpc>
                <a:spcPct val="117100"/>
              </a:lnSpc>
            </a:pPr>
            <a:r>
              <a:rPr dirty="0" sz="1200" spc="20">
                <a:latin typeface="Calibri"/>
                <a:cs typeface="Calibri"/>
              </a:rPr>
              <a:t>A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person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who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45">
                <a:latin typeface="Calibri"/>
                <a:cs typeface="Calibri"/>
              </a:rPr>
              <a:t>designs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public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outdoor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70">
                <a:latin typeface="Calibri"/>
                <a:cs typeface="Calibri"/>
              </a:rPr>
              <a:t>spaces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that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combines parks</a:t>
            </a:r>
            <a:r>
              <a:rPr dirty="0" sz="1200" spc="180">
                <a:latin typeface="Calibri"/>
                <a:cs typeface="Calibri"/>
              </a:rPr>
              <a:t>  </a:t>
            </a:r>
            <a:r>
              <a:rPr dirty="0" sz="1200" spc="20">
                <a:latin typeface="Calibri"/>
                <a:cs typeface="Calibri"/>
              </a:rPr>
              <a:t>and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gardens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with </a:t>
            </a:r>
            <a:r>
              <a:rPr dirty="0" sz="1200" spc="20">
                <a:latin typeface="Calibri"/>
                <a:cs typeface="Calibri"/>
              </a:rPr>
              <a:t>buildings,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playgrounds,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walking/bike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paths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and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roads.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40"/>
              </a:spcBef>
            </a:pPr>
            <a:r>
              <a:rPr dirty="0" sz="1200" spc="55" b="1">
                <a:latin typeface="Calibri"/>
                <a:cs typeface="Calibri"/>
              </a:rPr>
              <a:t>Play</a:t>
            </a:r>
            <a:r>
              <a:rPr dirty="0" sz="1200" spc="-20" b="1">
                <a:latin typeface="Calibri"/>
                <a:cs typeface="Calibri"/>
              </a:rPr>
              <a:t> </a:t>
            </a:r>
            <a:r>
              <a:rPr dirty="0" sz="1200" spc="50" b="1">
                <a:latin typeface="Calibri"/>
                <a:cs typeface="Calibri"/>
              </a:rPr>
              <a:t>Sculpture</a:t>
            </a:r>
            <a:endParaRPr sz="1200">
              <a:latin typeface="Calibri"/>
              <a:cs typeface="Calibri"/>
            </a:endParaRPr>
          </a:p>
          <a:p>
            <a:pPr marL="12700" marR="5080">
              <a:lnSpc>
                <a:spcPct val="117100"/>
              </a:lnSpc>
            </a:pPr>
            <a:r>
              <a:rPr dirty="0" sz="1200" spc="20">
                <a:latin typeface="Calibri"/>
                <a:cs typeface="Calibri"/>
              </a:rPr>
              <a:t>A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large-</a:t>
            </a:r>
            <a:r>
              <a:rPr dirty="0" sz="1200" spc="65">
                <a:latin typeface="Calibri"/>
                <a:cs typeface="Calibri"/>
              </a:rPr>
              <a:t>scale</a:t>
            </a:r>
            <a:r>
              <a:rPr dirty="0" sz="120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sculpture</a:t>
            </a:r>
            <a:r>
              <a:rPr dirty="0" sz="120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that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 spc="65">
                <a:latin typeface="Calibri"/>
                <a:cs typeface="Calibri"/>
              </a:rPr>
              <a:t>can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be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played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on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and</a:t>
            </a:r>
            <a:r>
              <a:rPr dirty="0" sz="120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interacted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with.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It </a:t>
            </a:r>
            <a:r>
              <a:rPr dirty="0" sz="1200" spc="20">
                <a:latin typeface="Calibri"/>
                <a:cs typeface="Calibri"/>
              </a:rPr>
              <a:t>provides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a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different </a:t>
            </a:r>
            <a:r>
              <a:rPr dirty="0" sz="1200" spc="10">
                <a:latin typeface="Calibri"/>
                <a:cs typeface="Calibri"/>
              </a:rPr>
              <a:t>experience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from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a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traditional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playground.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45"/>
              </a:spcBef>
            </a:pPr>
            <a:r>
              <a:rPr dirty="0" sz="1200" b="1">
                <a:latin typeface="Calibri"/>
                <a:cs typeface="Calibri"/>
              </a:rPr>
              <a:t>Urban</a:t>
            </a:r>
            <a:r>
              <a:rPr dirty="0" sz="1200" spc="180" b="1">
                <a:latin typeface="Calibri"/>
                <a:cs typeface="Calibri"/>
              </a:rPr>
              <a:t> </a:t>
            </a:r>
            <a:r>
              <a:rPr dirty="0" sz="1200" spc="45" b="1">
                <a:latin typeface="Calibri"/>
                <a:cs typeface="Calibri"/>
              </a:rPr>
              <a:t>Design</a:t>
            </a:r>
            <a:endParaRPr sz="1200">
              <a:latin typeface="Calibri"/>
              <a:cs typeface="Calibri"/>
            </a:endParaRPr>
          </a:p>
          <a:p>
            <a:pPr marL="12700" marR="245745">
              <a:lnSpc>
                <a:spcPct val="116900"/>
              </a:lnSpc>
            </a:pPr>
            <a:r>
              <a:rPr dirty="0" sz="1200" spc="10">
                <a:latin typeface="Calibri"/>
                <a:cs typeface="Calibri"/>
              </a:rPr>
              <a:t>Planning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of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cities,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towns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and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public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 spc="65">
                <a:latin typeface="Calibri"/>
                <a:cs typeface="Calibri"/>
              </a:rPr>
              <a:t>spaces.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It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involves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the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integration</a:t>
            </a:r>
            <a:r>
              <a:rPr dirty="0" sz="1200" spc="350">
                <a:latin typeface="Calibri"/>
                <a:cs typeface="Calibri"/>
              </a:rPr>
              <a:t>  </a:t>
            </a:r>
            <a:r>
              <a:rPr dirty="0" sz="1200" spc="10">
                <a:latin typeface="Calibri"/>
                <a:cs typeface="Calibri"/>
              </a:rPr>
              <a:t>of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buildings, </a:t>
            </a:r>
            <a:r>
              <a:rPr dirty="0" sz="1200" spc="10">
                <a:latin typeface="Calibri"/>
                <a:cs typeface="Calibri"/>
              </a:rPr>
              <a:t>roads,</a:t>
            </a:r>
            <a:r>
              <a:rPr dirty="0" sz="1200" spc="90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landscapes,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playgrounds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and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other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public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facilities</a:t>
            </a:r>
            <a:r>
              <a:rPr dirty="0" sz="1200" spc="9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to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create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functional, </a:t>
            </a:r>
            <a:r>
              <a:rPr dirty="0" sz="1200" spc="20">
                <a:latin typeface="Calibri"/>
                <a:cs typeface="Calibri"/>
              </a:rPr>
              <a:t>sustainable and enjoyable environments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for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people to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live </a:t>
            </a:r>
            <a:r>
              <a:rPr dirty="0" sz="1200" spc="-25">
                <a:latin typeface="Calibri"/>
                <a:cs typeface="Calibri"/>
              </a:rPr>
              <a:t>in.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50"/>
              </a:spcBef>
            </a:pPr>
            <a:r>
              <a:rPr dirty="0" sz="1200" spc="55" b="1">
                <a:latin typeface="Calibri"/>
                <a:cs typeface="Calibri"/>
              </a:rPr>
              <a:t>Visual</a:t>
            </a:r>
            <a:r>
              <a:rPr dirty="0" sz="1200" spc="-25" b="1">
                <a:latin typeface="Calibri"/>
                <a:cs typeface="Calibri"/>
              </a:rPr>
              <a:t> </a:t>
            </a:r>
            <a:r>
              <a:rPr dirty="0" sz="1200" spc="-10" b="1">
                <a:latin typeface="Calibri"/>
                <a:cs typeface="Calibri"/>
              </a:rPr>
              <a:t>Artist</a:t>
            </a:r>
            <a:endParaRPr sz="1200">
              <a:latin typeface="Calibri"/>
              <a:cs typeface="Calibri"/>
            </a:endParaRPr>
          </a:p>
          <a:p>
            <a:pPr marL="12700" marR="257175">
              <a:lnSpc>
                <a:spcPct val="116700"/>
              </a:lnSpc>
              <a:spcBef>
                <a:spcPts val="5"/>
              </a:spcBef>
            </a:pPr>
            <a:r>
              <a:rPr dirty="0" sz="1200" spc="50">
                <a:latin typeface="Calibri"/>
                <a:cs typeface="Calibri"/>
              </a:rPr>
              <a:t>Creates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visual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works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art.</a:t>
            </a:r>
            <a:r>
              <a:rPr dirty="0" sz="1200" spc="4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Mediums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 spc="65">
                <a:latin typeface="Calibri"/>
                <a:cs typeface="Calibri"/>
              </a:rPr>
              <a:t>can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include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 spc="-55">
                <a:latin typeface="Calibri"/>
                <a:cs typeface="Calibri"/>
              </a:rPr>
              <a:t>–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paper,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paint,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paper,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wood,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 spc="40">
                <a:latin typeface="Calibri"/>
                <a:cs typeface="Calibri"/>
              </a:rPr>
              <a:t>clay, </a:t>
            </a:r>
            <a:r>
              <a:rPr dirty="0" sz="1200">
                <a:latin typeface="Calibri"/>
                <a:cs typeface="Calibri"/>
              </a:rPr>
              <a:t>video,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metal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etc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name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a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few.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Page</a:t>
            </a:r>
            <a:r>
              <a:rPr dirty="0" spc="-15"/>
              <a:t> </a:t>
            </a:r>
            <a:fld id="{81D60167-4931-47E6-BA6A-407CBD079E47}" type="slidenum">
              <a:rPr dirty="0" spc="-25"/>
              <a:t>22</a:t>
            </a:fld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07390" y="839977"/>
            <a:ext cx="5858510" cy="8585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50" b="1">
                <a:solidFill>
                  <a:srgbClr val="C00000"/>
                </a:solidFill>
                <a:latin typeface="Calibri"/>
                <a:cs typeface="Calibri"/>
              </a:rPr>
              <a:t>Website</a:t>
            </a:r>
            <a:r>
              <a:rPr dirty="0" sz="1200" spc="-1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200" spc="60" b="1">
                <a:solidFill>
                  <a:srgbClr val="C00000"/>
                </a:solidFill>
                <a:latin typeface="Calibri"/>
                <a:cs typeface="Calibri"/>
              </a:rPr>
              <a:t>links</a:t>
            </a:r>
            <a:r>
              <a:rPr dirty="0" sz="1200" spc="-1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C00000"/>
                </a:solidFill>
                <a:latin typeface="Calibri"/>
                <a:cs typeface="Calibri"/>
              </a:rPr>
              <a:t>to</a:t>
            </a:r>
            <a:r>
              <a:rPr dirty="0" sz="1200" spc="-5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200" spc="50" b="1">
                <a:solidFill>
                  <a:srgbClr val="C00000"/>
                </a:solidFill>
                <a:latin typeface="Calibri"/>
                <a:cs typeface="Calibri"/>
              </a:rPr>
              <a:t>key</a:t>
            </a:r>
            <a:r>
              <a:rPr dirty="0" sz="1200" spc="-2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200" spc="55" b="1">
                <a:solidFill>
                  <a:srgbClr val="C00000"/>
                </a:solidFill>
                <a:latin typeface="Calibri"/>
                <a:cs typeface="Calibri"/>
              </a:rPr>
              <a:t>designers,</a:t>
            </a:r>
            <a:r>
              <a:rPr dirty="0" sz="1200" spc="-5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200" spc="55" b="1">
                <a:solidFill>
                  <a:srgbClr val="C00000"/>
                </a:solidFill>
                <a:latin typeface="Calibri"/>
                <a:cs typeface="Calibri"/>
              </a:rPr>
              <a:t>artists</a:t>
            </a:r>
            <a:r>
              <a:rPr dirty="0" sz="1200" spc="-1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200" spc="50" b="1">
                <a:solidFill>
                  <a:srgbClr val="C00000"/>
                </a:solidFill>
                <a:latin typeface="Calibri"/>
                <a:cs typeface="Calibri"/>
              </a:rPr>
              <a:t>and</a:t>
            </a:r>
            <a:r>
              <a:rPr dirty="0" sz="1200" spc="-1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200" spc="35" b="1">
                <a:solidFill>
                  <a:srgbClr val="C00000"/>
                </a:solidFill>
                <a:latin typeface="Calibri"/>
                <a:cs typeface="Calibri"/>
              </a:rPr>
              <a:t>playgrounds:</a:t>
            </a:r>
            <a:endParaRPr sz="1200">
              <a:latin typeface="Calibri"/>
              <a:cs typeface="Calibri"/>
            </a:endParaRPr>
          </a:p>
          <a:p>
            <a:pPr marL="12700" marR="83185">
              <a:lnSpc>
                <a:spcPct val="117000"/>
              </a:lnSpc>
              <a:spcBef>
                <a:spcPts val="1000"/>
              </a:spcBef>
            </a:pPr>
            <a:r>
              <a:rPr dirty="0" sz="1200" spc="50" b="1">
                <a:latin typeface="Calibri"/>
                <a:cs typeface="Calibri"/>
              </a:rPr>
              <a:t>Curator:</a:t>
            </a:r>
            <a:r>
              <a:rPr dirty="0" sz="1200" spc="-30" b="1">
                <a:latin typeface="Calibri"/>
                <a:cs typeface="Calibri"/>
              </a:rPr>
              <a:t> </a:t>
            </a:r>
            <a:r>
              <a:rPr dirty="0" sz="1200" spc="35" b="1">
                <a:latin typeface="Calibri"/>
                <a:cs typeface="Calibri"/>
              </a:rPr>
              <a:t>The</a:t>
            </a:r>
            <a:r>
              <a:rPr dirty="0" sz="1200" spc="-30" b="1">
                <a:latin typeface="Calibri"/>
                <a:cs typeface="Calibri"/>
              </a:rPr>
              <a:t> </a:t>
            </a:r>
            <a:r>
              <a:rPr dirty="0" sz="1200" spc="40" b="1">
                <a:latin typeface="Calibri"/>
                <a:cs typeface="Calibri"/>
              </a:rPr>
              <a:t>Playground</a:t>
            </a:r>
            <a:r>
              <a:rPr dirty="0" sz="1200" spc="-30" b="1">
                <a:latin typeface="Calibri"/>
                <a:cs typeface="Calibri"/>
              </a:rPr>
              <a:t> </a:t>
            </a:r>
            <a:r>
              <a:rPr dirty="0" sz="1200" spc="50" b="1">
                <a:latin typeface="Calibri"/>
                <a:cs typeface="Calibri"/>
              </a:rPr>
              <a:t>Project</a:t>
            </a:r>
            <a:r>
              <a:rPr dirty="0" sz="1200" spc="-40" b="1">
                <a:latin typeface="Calibri"/>
                <a:cs typeface="Calibri"/>
              </a:rPr>
              <a:t> </a:t>
            </a:r>
            <a:r>
              <a:rPr dirty="0" sz="1200" spc="30" b="1">
                <a:latin typeface="Calibri"/>
                <a:cs typeface="Calibri"/>
              </a:rPr>
              <a:t>Melbourne-</a:t>
            </a:r>
            <a:r>
              <a:rPr dirty="0" sz="1200" spc="-30" b="1">
                <a:latin typeface="Calibri"/>
                <a:cs typeface="Calibri"/>
              </a:rPr>
              <a:t> </a:t>
            </a:r>
            <a:r>
              <a:rPr dirty="0" sz="1200" spc="50" b="1">
                <a:latin typeface="Calibri"/>
                <a:cs typeface="Calibri"/>
              </a:rPr>
              <a:t>Gabriela</a:t>
            </a:r>
            <a:r>
              <a:rPr dirty="0" sz="1200" spc="-30" b="1">
                <a:latin typeface="Calibri"/>
                <a:cs typeface="Calibri"/>
              </a:rPr>
              <a:t> </a:t>
            </a:r>
            <a:r>
              <a:rPr dirty="0" sz="1200" spc="40" b="1">
                <a:latin typeface="Calibri"/>
                <a:cs typeface="Calibri"/>
              </a:rPr>
              <a:t>Burkhalter,</a:t>
            </a:r>
            <a:r>
              <a:rPr dirty="0" sz="1200" spc="-30" b="1">
                <a:latin typeface="Calibri"/>
                <a:cs typeface="Calibri"/>
              </a:rPr>
              <a:t> </a:t>
            </a:r>
            <a:r>
              <a:rPr dirty="0" sz="1200" spc="45" b="1">
                <a:latin typeface="Calibri"/>
                <a:cs typeface="Calibri"/>
              </a:rPr>
              <a:t>Switzerland</a:t>
            </a:r>
            <a:r>
              <a:rPr dirty="0" sz="1200" spc="20" b="1">
                <a:latin typeface="Calibri"/>
                <a:cs typeface="Calibri"/>
              </a:rPr>
              <a:t> </a:t>
            </a:r>
            <a:r>
              <a:rPr dirty="0" sz="1200" spc="35" b="1">
                <a:latin typeface="Calibri"/>
                <a:cs typeface="Calibri"/>
              </a:rPr>
              <a:t>https://incineratorgallery.com.au/exhibition/the-playground-</a:t>
            </a:r>
            <a:r>
              <a:rPr dirty="0" sz="1200" spc="40" b="1">
                <a:latin typeface="Calibri"/>
                <a:cs typeface="Calibri"/>
              </a:rPr>
              <a:t>project-</a:t>
            </a:r>
            <a:r>
              <a:rPr dirty="0" sz="1200" spc="35" b="1">
                <a:latin typeface="Calibri"/>
                <a:cs typeface="Calibri"/>
              </a:rPr>
              <a:t>melbourne/</a:t>
            </a:r>
            <a:r>
              <a:rPr dirty="0" sz="1200" spc="-5" b="1">
                <a:latin typeface="Calibri"/>
                <a:cs typeface="Calibri"/>
              </a:rPr>
              <a:t> </a:t>
            </a:r>
            <a:r>
              <a:rPr dirty="0" sz="1200" spc="35" b="1">
                <a:latin typeface="Calibri"/>
                <a:cs typeface="Calibri"/>
              </a:rPr>
              <a:t>https://</a:t>
            </a:r>
            <a:r>
              <a:rPr dirty="0" sz="1200" spc="35" b="1">
                <a:latin typeface="Calibri"/>
                <a:cs typeface="Calibri"/>
                <a:hlinkClick r:id="rId2"/>
              </a:rPr>
              <a:t>www.broadsheet.com.au/melbourne/event/playground-</a:t>
            </a:r>
            <a:r>
              <a:rPr dirty="0" sz="1200" spc="40" b="1">
                <a:latin typeface="Calibri"/>
                <a:cs typeface="Calibri"/>
                <a:hlinkClick r:id="rId2"/>
              </a:rPr>
              <a:t>project-</a:t>
            </a:r>
            <a:r>
              <a:rPr dirty="0" sz="1200" spc="45" b="1">
                <a:latin typeface="Calibri"/>
                <a:cs typeface="Calibri"/>
                <a:hlinkClick r:id="rId2"/>
              </a:rPr>
              <a:t>melbourne</a:t>
            </a:r>
            <a:r>
              <a:rPr dirty="0" sz="1200" spc="30" b="1">
                <a:latin typeface="Calibri"/>
                <a:cs typeface="Calibri"/>
              </a:rPr>
              <a:t> </a:t>
            </a:r>
            <a:r>
              <a:rPr dirty="0" sz="1200" spc="20" b="1">
                <a:latin typeface="Calibri"/>
                <a:cs typeface="Calibri"/>
              </a:rPr>
              <a:t>https://</a:t>
            </a:r>
            <a:r>
              <a:rPr dirty="0" sz="1200" spc="20" b="1">
                <a:latin typeface="Calibri"/>
                <a:cs typeface="Calibri"/>
                <a:hlinkClick r:id="rId3"/>
              </a:rPr>
              <a:t>www.e-</a:t>
            </a:r>
            <a:r>
              <a:rPr dirty="0" sz="1200" spc="40" b="1">
                <a:latin typeface="Calibri"/>
                <a:cs typeface="Calibri"/>
                <a:hlinkClick r:id="rId3"/>
              </a:rPr>
              <a:t>flux.com/announcements/661355/the-</a:t>
            </a:r>
            <a:r>
              <a:rPr dirty="0" sz="1200" spc="35" b="1">
                <a:latin typeface="Calibri"/>
                <a:cs typeface="Calibri"/>
                <a:hlinkClick r:id="rId3"/>
              </a:rPr>
              <a:t>playground-</a:t>
            </a:r>
            <a:r>
              <a:rPr dirty="0" sz="1200" spc="45" b="1">
                <a:latin typeface="Calibri"/>
                <a:cs typeface="Calibri"/>
                <a:hlinkClick r:id="rId3"/>
              </a:rPr>
              <a:t>project-</a:t>
            </a:r>
            <a:r>
              <a:rPr dirty="0" sz="1200" spc="30" b="1">
                <a:latin typeface="Calibri"/>
                <a:cs typeface="Calibri"/>
              </a:rPr>
              <a:t> </a:t>
            </a:r>
            <a:r>
              <a:rPr dirty="0" sz="1200" spc="45" b="1">
                <a:latin typeface="Calibri"/>
                <a:cs typeface="Calibri"/>
              </a:rPr>
              <a:t>melbourne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dirty="0" u="sng" sz="1200" b="1">
                <a:solidFill>
                  <a:srgbClr val="D73618"/>
                </a:solidFill>
                <a:uFill>
                  <a:solidFill>
                    <a:srgbClr val="D73618"/>
                  </a:solidFill>
                </a:uFill>
                <a:latin typeface="Calibri"/>
                <a:cs typeface="Calibri"/>
                <a:hlinkClick r:id="rId4"/>
              </a:rPr>
              <a:t>https://www.transfer-arch.com/playground-</a:t>
            </a:r>
            <a:r>
              <a:rPr dirty="0" u="sng" sz="1200" spc="-10" b="1">
                <a:solidFill>
                  <a:srgbClr val="D73618"/>
                </a:solidFill>
                <a:uFill>
                  <a:solidFill>
                    <a:srgbClr val="D73618"/>
                  </a:solidFill>
                </a:uFill>
                <a:latin typeface="Calibri"/>
                <a:cs typeface="Calibri"/>
                <a:hlinkClick r:id="rId4"/>
              </a:rPr>
              <a:t>project/</a:t>
            </a:r>
            <a:endParaRPr sz="1200">
              <a:latin typeface="Calibri"/>
              <a:cs typeface="Calibri"/>
            </a:endParaRPr>
          </a:p>
          <a:p>
            <a:pPr marL="12700" marR="422909">
              <a:lnSpc>
                <a:spcPct val="117000"/>
              </a:lnSpc>
              <a:spcBef>
                <a:spcPts val="1005"/>
              </a:spcBef>
            </a:pPr>
            <a:r>
              <a:rPr dirty="0" sz="1200" spc="50" b="1">
                <a:latin typeface="Calibri"/>
                <a:cs typeface="Calibri"/>
              </a:rPr>
              <a:t>Egon</a:t>
            </a:r>
            <a:r>
              <a:rPr dirty="0" sz="1200" spc="110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Moller-</a:t>
            </a:r>
            <a:r>
              <a:rPr dirty="0" sz="1200" spc="60" b="1">
                <a:latin typeface="Calibri"/>
                <a:cs typeface="Calibri"/>
              </a:rPr>
              <a:t>Nielson</a:t>
            </a:r>
            <a:r>
              <a:rPr dirty="0" sz="1200" spc="114" b="1">
                <a:latin typeface="Calibri"/>
                <a:cs typeface="Calibri"/>
              </a:rPr>
              <a:t> </a:t>
            </a:r>
            <a:r>
              <a:rPr dirty="0" sz="1200" spc="-60">
                <a:latin typeface="Calibri"/>
                <a:cs typeface="Calibri"/>
              </a:rPr>
              <a:t>–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lekskulptur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Tuffsen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1949 </a:t>
            </a:r>
            <a:r>
              <a:rPr dirty="0" u="sng" sz="1200">
                <a:solidFill>
                  <a:srgbClr val="D73618"/>
                </a:solidFill>
                <a:uFill>
                  <a:solidFill>
                    <a:srgbClr val="D73618"/>
                  </a:solidFill>
                </a:uFill>
                <a:latin typeface="Calibri"/>
                <a:cs typeface="Calibri"/>
                <a:hlinkClick r:id="rId5"/>
              </a:rPr>
              <a:t>https://kulturportallund.se/en/tufsen-the-timeless-play-</a:t>
            </a:r>
            <a:r>
              <a:rPr dirty="0" u="sng" sz="1200" spc="-10">
                <a:solidFill>
                  <a:srgbClr val="D73618"/>
                </a:solidFill>
                <a:uFill>
                  <a:solidFill>
                    <a:srgbClr val="D73618"/>
                  </a:solidFill>
                </a:uFill>
                <a:latin typeface="Calibri"/>
                <a:cs typeface="Calibri"/>
                <a:hlinkClick r:id="rId5"/>
              </a:rPr>
              <a:t>sculpture/</a:t>
            </a:r>
            <a:r>
              <a:rPr dirty="0" u="none" sz="1200" spc="-10">
                <a:solidFill>
                  <a:srgbClr val="D73618"/>
                </a:solidFill>
                <a:latin typeface="Calibri"/>
                <a:cs typeface="Calibri"/>
              </a:rPr>
              <a:t> </a:t>
            </a:r>
            <a:r>
              <a:rPr dirty="0" u="sng" sz="1200" spc="-10">
                <a:solidFill>
                  <a:srgbClr val="D73618"/>
                </a:solidFill>
                <a:uFill>
                  <a:solidFill>
                    <a:srgbClr val="D73618"/>
                  </a:solidFill>
                </a:uFill>
                <a:latin typeface="Calibri"/>
                <a:cs typeface="Calibri"/>
                <a:hlinkClick r:id="rId6"/>
              </a:rPr>
              <a:t>https://barnboken.net/index.php/clr/article/view/433/1487</a:t>
            </a:r>
            <a:r>
              <a:rPr dirty="0" u="none" sz="1200" spc="500">
                <a:solidFill>
                  <a:srgbClr val="D73618"/>
                </a:solidFill>
                <a:latin typeface="Calibri"/>
                <a:cs typeface="Calibri"/>
              </a:rPr>
              <a:t> </a:t>
            </a:r>
            <a:r>
              <a:rPr dirty="0" u="none" sz="1200">
                <a:latin typeface="Calibri"/>
                <a:cs typeface="Calibri"/>
              </a:rPr>
              <a:t>https://</a:t>
            </a:r>
            <a:r>
              <a:rPr dirty="0" u="none" sz="1200">
                <a:latin typeface="Calibri"/>
                <a:cs typeface="Calibri"/>
                <a:hlinkClick r:id="rId7"/>
              </a:rPr>
              <a:t>www.artsy.net/article/artsy-editorial-</a:t>
            </a:r>
            <a:r>
              <a:rPr dirty="0" u="none" sz="1200" spc="60">
                <a:latin typeface="Calibri"/>
                <a:cs typeface="Calibri"/>
                <a:hlinkClick r:id="rId7"/>
              </a:rPr>
              <a:t>picasso-</a:t>
            </a:r>
            <a:r>
              <a:rPr dirty="0" u="none" sz="1200">
                <a:latin typeface="Calibri"/>
                <a:cs typeface="Calibri"/>
                <a:hlinkClick r:id="rId7"/>
              </a:rPr>
              <a:t>noguchi-11-artists-</a:t>
            </a:r>
            <a:r>
              <a:rPr dirty="0" u="none" sz="1200" spc="-10">
                <a:latin typeface="Calibri"/>
                <a:cs typeface="Calibri"/>
                <a:hlinkClick r:id="rId7"/>
              </a:rPr>
              <a:t>designed-</a:t>
            </a:r>
            <a:r>
              <a:rPr dirty="0" u="none" sz="1200" spc="-10">
                <a:latin typeface="Calibri"/>
                <a:cs typeface="Calibri"/>
              </a:rPr>
              <a:t> </a:t>
            </a:r>
            <a:r>
              <a:rPr dirty="0" u="none" sz="1200" spc="45">
                <a:latin typeface="Calibri"/>
                <a:cs typeface="Calibri"/>
              </a:rPr>
              <a:t>spectacular-</a:t>
            </a:r>
            <a:r>
              <a:rPr dirty="0" u="none" sz="1200" spc="-10">
                <a:latin typeface="Calibri"/>
                <a:cs typeface="Calibri"/>
              </a:rPr>
              <a:t>playgrounds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40"/>
              </a:spcBef>
            </a:pPr>
            <a:r>
              <a:rPr dirty="0" sz="1200" b="1">
                <a:latin typeface="Calibri"/>
                <a:cs typeface="Calibri"/>
              </a:rPr>
              <a:t>Aldo</a:t>
            </a:r>
            <a:r>
              <a:rPr dirty="0" sz="1200" spc="110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van</a:t>
            </a:r>
            <a:r>
              <a:rPr dirty="0" sz="1200" spc="114" b="1">
                <a:latin typeface="Calibri"/>
                <a:cs typeface="Calibri"/>
              </a:rPr>
              <a:t> </a:t>
            </a:r>
            <a:r>
              <a:rPr dirty="0" sz="1200" spc="85" b="1">
                <a:latin typeface="Calibri"/>
                <a:cs typeface="Calibri"/>
              </a:rPr>
              <a:t>Eyck</a:t>
            </a:r>
            <a:r>
              <a:rPr dirty="0" sz="1200" spc="110" b="1">
                <a:latin typeface="Calibri"/>
                <a:cs typeface="Calibri"/>
              </a:rPr>
              <a:t> </a:t>
            </a:r>
            <a:r>
              <a:rPr dirty="0" sz="1200" spc="-60">
                <a:latin typeface="Calibri"/>
                <a:cs typeface="Calibri"/>
              </a:rPr>
              <a:t>–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Bertelmanplein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playground</a:t>
            </a:r>
            <a:endParaRPr sz="1200">
              <a:latin typeface="Calibri"/>
              <a:cs typeface="Calibri"/>
            </a:endParaRPr>
          </a:p>
          <a:p>
            <a:pPr marL="12700" marR="67310">
              <a:lnSpc>
                <a:spcPct val="117100"/>
              </a:lnSpc>
            </a:pPr>
            <a:r>
              <a:rPr dirty="0" u="sng" sz="1200" spc="30">
                <a:solidFill>
                  <a:srgbClr val="D73618"/>
                </a:solidFill>
                <a:uFill>
                  <a:solidFill>
                    <a:srgbClr val="D73618"/>
                  </a:solidFill>
                </a:uFill>
                <a:latin typeface="Calibri"/>
                <a:cs typeface="Calibri"/>
                <a:hlinkClick r:id="rId8"/>
              </a:rPr>
              <a:t>https://socks-</a:t>
            </a:r>
            <a:r>
              <a:rPr dirty="0" u="sng" sz="1200" spc="20">
                <a:solidFill>
                  <a:srgbClr val="D73618"/>
                </a:solidFill>
                <a:uFill>
                  <a:solidFill>
                    <a:srgbClr val="D73618"/>
                  </a:solidFill>
                </a:uFill>
                <a:latin typeface="Calibri"/>
                <a:cs typeface="Calibri"/>
                <a:hlinkClick r:id="rId8"/>
              </a:rPr>
              <a:t>studio.com/2018/02/11/human-</a:t>
            </a:r>
            <a:r>
              <a:rPr dirty="0" u="sng" sz="1200" spc="35">
                <a:solidFill>
                  <a:srgbClr val="D73618"/>
                </a:solidFill>
                <a:uFill>
                  <a:solidFill>
                    <a:srgbClr val="D73618"/>
                  </a:solidFill>
                </a:uFill>
                <a:latin typeface="Calibri"/>
                <a:cs typeface="Calibri"/>
                <a:hlinkClick r:id="rId8"/>
              </a:rPr>
              <a:t>structures-</a:t>
            </a:r>
            <a:r>
              <a:rPr dirty="0" u="sng" sz="1200" spc="40">
                <a:solidFill>
                  <a:srgbClr val="D73618"/>
                </a:solidFill>
                <a:uFill>
                  <a:solidFill>
                    <a:srgbClr val="D73618"/>
                  </a:solidFill>
                </a:uFill>
                <a:latin typeface="Calibri"/>
                <a:cs typeface="Calibri"/>
                <a:hlinkClick r:id="rId8"/>
              </a:rPr>
              <a:t>and-</a:t>
            </a:r>
            <a:r>
              <a:rPr dirty="0" u="sng" sz="1200" spc="30">
                <a:solidFill>
                  <a:srgbClr val="D73618"/>
                </a:solidFill>
                <a:uFill>
                  <a:solidFill>
                    <a:srgbClr val="D73618"/>
                  </a:solidFill>
                </a:uFill>
                <a:latin typeface="Calibri"/>
                <a:cs typeface="Calibri"/>
                <a:hlinkClick r:id="rId8"/>
              </a:rPr>
              <a:t>architectural-</a:t>
            </a:r>
            <a:r>
              <a:rPr dirty="0" u="sng" sz="1200" spc="35">
                <a:solidFill>
                  <a:srgbClr val="D73618"/>
                </a:solidFill>
                <a:uFill>
                  <a:solidFill>
                    <a:srgbClr val="D73618"/>
                  </a:solidFill>
                </a:uFill>
                <a:latin typeface="Calibri"/>
                <a:cs typeface="Calibri"/>
                <a:hlinkClick r:id="rId8"/>
              </a:rPr>
              <a:t>archetypes-</a:t>
            </a:r>
            <a:r>
              <a:rPr dirty="0" u="none" sz="1200" spc="30">
                <a:solidFill>
                  <a:srgbClr val="D73618"/>
                </a:solidFill>
                <a:latin typeface="Calibri"/>
                <a:cs typeface="Calibri"/>
              </a:rPr>
              <a:t> </a:t>
            </a:r>
            <a:r>
              <a:rPr dirty="0" u="sng" sz="1200" spc="35">
                <a:solidFill>
                  <a:srgbClr val="D73618"/>
                </a:solidFill>
                <a:uFill>
                  <a:solidFill>
                    <a:srgbClr val="D73618"/>
                  </a:solidFill>
                </a:uFill>
                <a:latin typeface="Calibri"/>
                <a:cs typeface="Calibri"/>
                <a:hlinkClick r:id="rId8"/>
              </a:rPr>
              <a:t>aldo-</a:t>
            </a:r>
            <a:r>
              <a:rPr dirty="0" u="sng" sz="1200" spc="30">
                <a:solidFill>
                  <a:srgbClr val="D73618"/>
                </a:solidFill>
                <a:uFill>
                  <a:solidFill>
                    <a:srgbClr val="D73618"/>
                  </a:solidFill>
                </a:uFill>
                <a:latin typeface="Calibri"/>
                <a:cs typeface="Calibri"/>
                <a:hlinkClick r:id="rId8"/>
              </a:rPr>
              <a:t>van-</a:t>
            </a:r>
            <a:r>
              <a:rPr dirty="0" u="sng" sz="1200" spc="50">
                <a:solidFill>
                  <a:srgbClr val="D73618"/>
                </a:solidFill>
                <a:uFill>
                  <a:solidFill>
                    <a:srgbClr val="D73618"/>
                  </a:solidFill>
                </a:uFill>
                <a:latin typeface="Calibri"/>
                <a:cs typeface="Calibri"/>
                <a:hlinkClick r:id="rId8"/>
              </a:rPr>
              <a:t>eycks-</a:t>
            </a:r>
            <a:r>
              <a:rPr dirty="0" u="sng" sz="1200" spc="30">
                <a:solidFill>
                  <a:srgbClr val="D73618"/>
                </a:solidFill>
                <a:uFill>
                  <a:solidFill>
                    <a:srgbClr val="D73618"/>
                  </a:solidFill>
                </a:uFill>
                <a:latin typeface="Calibri"/>
                <a:cs typeface="Calibri"/>
                <a:hlinkClick r:id="rId8"/>
              </a:rPr>
              <a:t>playgrounds-</a:t>
            </a:r>
            <a:r>
              <a:rPr dirty="0" u="sng" sz="1200" spc="25">
                <a:solidFill>
                  <a:srgbClr val="D73618"/>
                </a:solidFill>
                <a:uFill>
                  <a:solidFill>
                    <a:srgbClr val="D73618"/>
                  </a:solidFill>
                </a:uFill>
                <a:latin typeface="Calibri"/>
                <a:cs typeface="Calibri"/>
                <a:hlinkClick r:id="rId8"/>
              </a:rPr>
              <a:t>1947-</a:t>
            </a:r>
            <a:r>
              <a:rPr dirty="0" u="sng" sz="1200" spc="10">
                <a:solidFill>
                  <a:srgbClr val="D73618"/>
                </a:solidFill>
                <a:uFill>
                  <a:solidFill>
                    <a:srgbClr val="D73618"/>
                  </a:solidFill>
                </a:uFill>
                <a:latin typeface="Calibri"/>
                <a:cs typeface="Calibri"/>
                <a:hlinkClick r:id="rId8"/>
              </a:rPr>
              <a:t>1978/</a:t>
            </a:r>
            <a:endParaRPr sz="1200">
              <a:latin typeface="Calibri"/>
              <a:cs typeface="Calibri"/>
            </a:endParaRPr>
          </a:p>
          <a:p>
            <a:pPr marL="12700" marR="8890">
              <a:lnSpc>
                <a:spcPct val="117000"/>
              </a:lnSpc>
              <a:spcBef>
                <a:spcPts val="1000"/>
              </a:spcBef>
            </a:pPr>
            <a:r>
              <a:rPr dirty="0" sz="1200" spc="70" b="1">
                <a:latin typeface="Calibri"/>
                <a:cs typeface="Calibri"/>
              </a:rPr>
              <a:t>Isamu</a:t>
            </a:r>
            <a:r>
              <a:rPr dirty="0" sz="1200" spc="30" b="1">
                <a:latin typeface="Calibri"/>
                <a:cs typeface="Calibri"/>
              </a:rPr>
              <a:t> </a:t>
            </a:r>
            <a:r>
              <a:rPr dirty="0" sz="1200" spc="55" b="1">
                <a:latin typeface="Calibri"/>
                <a:cs typeface="Calibri"/>
              </a:rPr>
              <a:t>Noguchi,</a:t>
            </a:r>
            <a:r>
              <a:rPr dirty="0" sz="1200" spc="30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Japan/</a:t>
            </a:r>
            <a:r>
              <a:rPr dirty="0" sz="1200" spc="30" b="1">
                <a:latin typeface="Calibri"/>
                <a:cs typeface="Calibri"/>
              </a:rPr>
              <a:t> </a:t>
            </a:r>
            <a:r>
              <a:rPr dirty="0" sz="1200" spc="60" b="1">
                <a:latin typeface="Calibri"/>
                <a:cs typeface="Calibri"/>
              </a:rPr>
              <a:t>America</a:t>
            </a:r>
            <a:r>
              <a:rPr dirty="0" sz="1200" spc="30" b="1">
                <a:latin typeface="Calibri"/>
                <a:cs typeface="Calibri"/>
              </a:rPr>
              <a:t> </a:t>
            </a:r>
            <a:r>
              <a:rPr dirty="0" sz="1200" spc="-60">
                <a:latin typeface="Calibri"/>
                <a:cs typeface="Calibri"/>
              </a:rPr>
              <a:t>–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Models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Ala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Moana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Park,</a:t>
            </a:r>
            <a:r>
              <a:rPr dirty="0" sz="1200" spc="340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Playscapes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Piedmont </a:t>
            </a:r>
            <a:r>
              <a:rPr dirty="0" sz="1200" spc="20">
                <a:latin typeface="Calibri"/>
                <a:cs typeface="Calibri"/>
              </a:rPr>
              <a:t>Park,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1975-76,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Play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sculpture,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Octetra,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1968 </a:t>
            </a:r>
            <a:r>
              <a:rPr dirty="0" sz="1200">
                <a:latin typeface="Calibri"/>
                <a:cs typeface="Calibri"/>
              </a:rPr>
              <a:t>https:</a:t>
            </a:r>
            <a:r>
              <a:rPr dirty="0" sz="1200">
                <a:latin typeface="Calibri"/>
                <a:cs typeface="Calibri"/>
                <a:hlinkClick r:id="rId9"/>
              </a:rPr>
              <a:t>//www.noguchi.org/museum/exhibitions/view/in-</a:t>
            </a:r>
            <a:r>
              <a:rPr dirty="0" sz="1200" spc="50">
                <a:latin typeface="Calibri"/>
                <a:cs typeface="Calibri"/>
                <a:hlinkClick r:id="rId9"/>
              </a:rPr>
              <a:t>search-</a:t>
            </a:r>
            <a:r>
              <a:rPr dirty="0" sz="1200">
                <a:latin typeface="Calibri"/>
                <a:cs typeface="Calibri"/>
                <a:hlinkClick r:id="rId9"/>
              </a:rPr>
              <a:t>of-contoured-</a:t>
            </a:r>
            <a:r>
              <a:rPr dirty="0" sz="1200" spc="-10">
                <a:latin typeface="Calibri"/>
                <a:cs typeface="Calibri"/>
                <a:hlinkClick r:id="rId9"/>
              </a:rPr>
              <a:t>playground/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u="sng" sz="1200">
                <a:solidFill>
                  <a:srgbClr val="D73618"/>
                </a:solidFill>
                <a:uFill>
                  <a:solidFill>
                    <a:srgbClr val="D73618"/>
                  </a:solidFill>
                </a:uFill>
                <a:latin typeface="Calibri"/>
                <a:cs typeface="Calibri"/>
                <a:hlinkClick r:id="rId10"/>
              </a:rPr>
              <a:t>https://champ-magazine.com/art/isamu-noguchi-play-</a:t>
            </a:r>
            <a:r>
              <a:rPr dirty="0" u="sng" sz="1200" spc="-10">
                <a:solidFill>
                  <a:srgbClr val="D73618"/>
                </a:solidFill>
                <a:uFill>
                  <a:solidFill>
                    <a:srgbClr val="D73618"/>
                  </a:solidFill>
                </a:uFill>
                <a:latin typeface="Calibri"/>
                <a:cs typeface="Calibri"/>
                <a:hlinkClick r:id="rId10"/>
              </a:rPr>
              <a:t>equipment/</a:t>
            </a:r>
            <a:r>
              <a:rPr dirty="0" u="none" sz="1200" spc="-10">
                <a:solidFill>
                  <a:srgbClr val="D73618"/>
                </a:solidFill>
                <a:latin typeface="Calibri"/>
                <a:cs typeface="Calibri"/>
              </a:rPr>
              <a:t> </a:t>
            </a:r>
            <a:r>
              <a:rPr dirty="0" u="none" sz="1200">
                <a:latin typeface="Calibri"/>
                <a:cs typeface="Calibri"/>
              </a:rPr>
              <a:t>https:</a:t>
            </a:r>
            <a:r>
              <a:rPr dirty="0" u="none" sz="1200">
                <a:latin typeface="Calibri"/>
                <a:cs typeface="Calibri"/>
                <a:hlinkClick r:id="rId11"/>
              </a:rPr>
              <a:t>//www.noguchi.org/museum/exhibitions/view/isamu-noguchi-a-new-</a:t>
            </a:r>
            <a:r>
              <a:rPr dirty="0" u="none" sz="1200" spc="-10">
                <a:latin typeface="Calibri"/>
                <a:cs typeface="Calibri"/>
                <a:hlinkClick r:id="rId11"/>
              </a:rPr>
              <a:t>nature/</a:t>
            </a:r>
            <a:r>
              <a:rPr dirty="0" u="none" sz="1200" spc="-10">
                <a:latin typeface="Calibri"/>
                <a:cs typeface="Calibri"/>
              </a:rPr>
              <a:t> </a:t>
            </a:r>
            <a:r>
              <a:rPr dirty="0" u="sng" sz="1200">
                <a:solidFill>
                  <a:srgbClr val="D73618"/>
                </a:solidFill>
                <a:uFill>
                  <a:solidFill>
                    <a:srgbClr val="D73618"/>
                  </a:solidFill>
                </a:uFill>
                <a:latin typeface="Calibri"/>
                <a:cs typeface="Calibri"/>
                <a:hlinkClick r:id="rId12"/>
              </a:rPr>
              <a:t>https://www.artsy.net/article/artsy-editorial-</a:t>
            </a:r>
            <a:r>
              <a:rPr dirty="0" u="sng" sz="1200" spc="60">
                <a:solidFill>
                  <a:srgbClr val="D73618"/>
                </a:solidFill>
                <a:uFill>
                  <a:solidFill>
                    <a:srgbClr val="D73618"/>
                  </a:solidFill>
                </a:uFill>
                <a:latin typeface="Calibri"/>
                <a:cs typeface="Calibri"/>
                <a:hlinkClick r:id="rId12"/>
              </a:rPr>
              <a:t>picasso-</a:t>
            </a:r>
            <a:r>
              <a:rPr dirty="0" u="sng" sz="1200">
                <a:solidFill>
                  <a:srgbClr val="D73618"/>
                </a:solidFill>
                <a:uFill>
                  <a:solidFill>
                    <a:srgbClr val="D73618"/>
                  </a:solidFill>
                </a:uFill>
                <a:latin typeface="Calibri"/>
                <a:cs typeface="Calibri"/>
                <a:hlinkClick r:id="rId12"/>
              </a:rPr>
              <a:t>noguchi-11-artists-</a:t>
            </a:r>
            <a:r>
              <a:rPr dirty="0" u="sng" sz="1200" spc="-10">
                <a:solidFill>
                  <a:srgbClr val="D73618"/>
                </a:solidFill>
                <a:uFill>
                  <a:solidFill>
                    <a:srgbClr val="D73618"/>
                  </a:solidFill>
                </a:uFill>
                <a:latin typeface="Calibri"/>
                <a:cs typeface="Calibri"/>
                <a:hlinkClick r:id="rId12"/>
              </a:rPr>
              <a:t>designed-</a:t>
            </a:r>
            <a:r>
              <a:rPr dirty="0" u="none" sz="1200" spc="-10">
                <a:solidFill>
                  <a:srgbClr val="D73618"/>
                </a:solidFill>
                <a:latin typeface="Calibri"/>
                <a:cs typeface="Calibri"/>
              </a:rPr>
              <a:t> </a:t>
            </a:r>
            <a:r>
              <a:rPr dirty="0" u="sng" sz="1200" spc="45">
                <a:solidFill>
                  <a:srgbClr val="D73618"/>
                </a:solidFill>
                <a:uFill>
                  <a:solidFill>
                    <a:srgbClr val="D73618"/>
                  </a:solidFill>
                </a:uFill>
                <a:latin typeface="Calibri"/>
                <a:cs typeface="Calibri"/>
                <a:hlinkClick r:id="rId12"/>
              </a:rPr>
              <a:t>spectacular-</a:t>
            </a:r>
            <a:r>
              <a:rPr dirty="0" u="sng" sz="1200" spc="-10">
                <a:solidFill>
                  <a:srgbClr val="D73618"/>
                </a:solidFill>
                <a:uFill>
                  <a:solidFill>
                    <a:srgbClr val="D73618"/>
                  </a:solidFill>
                </a:uFill>
                <a:latin typeface="Calibri"/>
                <a:cs typeface="Calibri"/>
                <a:hlinkClick r:id="rId12"/>
              </a:rPr>
              <a:t>playgrounds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9"/>
              </a:spcBef>
            </a:pP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200" b="1">
                <a:latin typeface="Calibri"/>
                <a:cs typeface="Calibri"/>
              </a:rPr>
              <a:t>Anita</a:t>
            </a:r>
            <a:r>
              <a:rPr dirty="0" sz="1200" spc="15" b="1">
                <a:latin typeface="Calibri"/>
                <a:cs typeface="Calibri"/>
              </a:rPr>
              <a:t> </a:t>
            </a:r>
            <a:r>
              <a:rPr dirty="0" sz="1200" spc="50" b="1">
                <a:latin typeface="Calibri"/>
                <a:cs typeface="Calibri"/>
              </a:rPr>
              <a:t>Aarons,</a:t>
            </a:r>
            <a:r>
              <a:rPr dirty="0" sz="1200" spc="20" b="1">
                <a:latin typeface="Calibri"/>
                <a:cs typeface="Calibri"/>
              </a:rPr>
              <a:t> </a:t>
            </a:r>
            <a:r>
              <a:rPr dirty="0" sz="1200" spc="45" b="1">
                <a:latin typeface="Calibri"/>
                <a:cs typeface="Calibri"/>
              </a:rPr>
              <a:t>Australia</a:t>
            </a:r>
            <a:r>
              <a:rPr dirty="0" sz="1200" spc="20" b="1">
                <a:latin typeface="Calibri"/>
                <a:cs typeface="Calibri"/>
              </a:rPr>
              <a:t> </a:t>
            </a:r>
            <a:r>
              <a:rPr dirty="0" sz="1200" spc="-55">
                <a:latin typeface="Calibri"/>
                <a:cs typeface="Calibri"/>
              </a:rPr>
              <a:t>–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Earth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Mother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1952</a:t>
            </a:r>
            <a:endParaRPr sz="1200">
              <a:latin typeface="Calibri"/>
              <a:cs typeface="Calibri"/>
            </a:endParaRPr>
          </a:p>
          <a:p>
            <a:pPr marL="12700" marR="5080">
              <a:lnSpc>
                <a:spcPct val="116900"/>
              </a:lnSpc>
              <a:spcBef>
                <a:spcPts val="1005"/>
              </a:spcBef>
            </a:pPr>
            <a:r>
              <a:rPr dirty="0" u="sng" sz="1200">
                <a:solidFill>
                  <a:srgbClr val="D73618"/>
                </a:solidFill>
                <a:uFill>
                  <a:solidFill>
                    <a:srgbClr val="D73618"/>
                  </a:solidFill>
                </a:uFill>
                <a:latin typeface="Calibri"/>
                <a:cs typeface="Calibri"/>
                <a:hlinkClick r:id="rId13"/>
              </a:rPr>
              <a:t>https://www.cityofsydney.nsw.gov.au/sculptures/earth-mother-</a:t>
            </a:r>
            <a:r>
              <a:rPr dirty="0" u="sng" sz="1200" spc="-10">
                <a:solidFill>
                  <a:srgbClr val="D73618"/>
                </a:solidFill>
                <a:uFill>
                  <a:solidFill>
                    <a:srgbClr val="D73618"/>
                  </a:solidFill>
                </a:uFill>
                <a:latin typeface="Calibri"/>
                <a:cs typeface="Calibri"/>
                <a:hlinkClick r:id="rId13"/>
              </a:rPr>
              <a:t>play-</a:t>
            </a:r>
            <a:r>
              <a:rPr dirty="0" u="none" sz="1200" spc="-10">
                <a:solidFill>
                  <a:srgbClr val="D73618"/>
                </a:solidFill>
                <a:latin typeface="Calibri"/>
                <a:cs typeface="Calibri"/>
              </a:rPr>
              <a:t> </a:t>
            </a:r>
            <a:r>
              <a:rPr dirty="0" u="sng" sz="1200" spc="-10">
                <a:solidFill>
                  <a:srgbClr val="D73618"/>
                </a:solidFill>
                <a:uFill>
                  <a:solidFill>
                    <a:srgbClr val="D73618"/>
                  </a:solidFill>
                </a:uFill>
                <a:latin typeface="Calibri"/>
                <a:cs typeface="Calibri"/>
                <a:hlinkClick r:id="rId13"/>
              </a:rPr>
              <a:t>sculpture#:~:text=The%20play%20sculpture%2C%20known%20as,surfaces%20have%2</a:t>
            </a:r>
            <a:r>
              <a:rPr dirty="0" u="none" sz="1200" spc="500">
                <a:solidFill>
                  <a:srgbClr val="D73618"/>
                </a:solidFill>
                <a:latin typeface="Calibri"/>
                <a:cs typeface="Calibri"/>
              </a:rPr>
              <a:t>     </a:t>
            </a:r>
            <a:r>
              <a:rPr dirty="0" u="sng" sz="1200" spc="-10">
                <a:solidFill>
                  <a:srgbClr val="D73618"/>
                </a:solidFill>
                <a:uFill>
                  <a:solidFill>
                    <a:srgbClr val="D73618"/>
                  </a:solidFill>
                </a:uFill>
                <a:latin typeface="Calibri"/>
                <a:cs typeface="Calibri"/>
                <a:hlinkClick r:id="rId13"/>
              </a:rPr>
              <a:t>0a%20smooth%20finish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45"/>
              </a:spcBef>
            </a:pPr>
            <a:r>
              <a:rPr dirty="0" u="sng" sz="1200">
                <a:solidFill>
                  <a:srgbClr val="D73618"/>
                </a:solidFill>
                <a:uFill>
                  <a:solidFill>
                    <a:srgbClr val="D73618"/>
                  </a:solidFill>
                </a:uFill>
                <a:latin typeface="Calibri"/>
                <a:cs typeface="Calibri"/>
                <a:hlinkClick r:id="rId14"/>
              </a:rPr>
              <a:t>https://www.daao.org.au/bio/anita-</a:t>
            </a:r>
            <a:r>
              <a:rPr dirty="0" u="sng" sz="1200" spc="-10">
                <a:solidFill>
                  <a:srgbClr val="D73618"/>
                </a:solidFill>
                <a:uFill>
                  <a:solidFill>
                    <a:srgbClr val="D73618"/>
                  </a:solidFill>
                </a:uFill>
                <a:latin typeface="Calibri"/>
                <a:cs typeface="Calibri"/>
                <a:hlinkClick r:id="rId14"/>
              </a:rPr>
              <a:t>aarons/biography/</a:t>
            </a:r>
            <a:endParaRPr sz="1200">
              <a:latin typeface="Calibri"/>
              <a:cs typeface="Calibri"/>
            </a:endParaRPr>
          </a:p>
          <a:p>
            <a:pPr marL="12700" marR="142240">
              <a:lnSpc>
                <a:spcPct val="117100"/>
              </a:lnSpc>
              <a:spcBef>
                <a:spcPts val="994"/>
              </a:spcBef>
            </a:pPr>
            <a:r>
              <a:rPr dirty="0" sz="1200" spc="-10" b="1">
                <a:latin typeface="Calibri"/>
                <a:cs typeface="Calibri"/>
              </a:rPr>
              <a:t>M.</a:t>
            </a:r>
            <a:r>
              <a:rPr dirty="0" sz="1200" spc="114" b="1">
                <a:latin typeface="Calibri"/>
                <a:cs typeface="Calibri"/>
              </a:rPr>
              <a:t> </a:t>
            </a:r>
            <a:r>
              <a:rPr dirty="0" sz="1200" spc="55" b="1">
                <a:latin typeface="Calibri"/>
                <a:cs typeface="Calibri"/>
              </a:rPr>
              <a:t>Paul</a:t>
            </a:r>
            <a:r>
              <a:rPr dirty="0" sz="1200" spc="114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Friedberg,</a:t>
            </a:r>
            <a:r>
              <a:rPr dirty="0" sz="1200" spc="120" b="1">
                <a:latin typeface="Calibri"/>
                <a:cs typeface="Calibri"/>
              </a:rPr>
              <a:t> </a:t>
            </a:r>
            <a:r>
              <a:rPr dirty="0" sz="1200" spc="60" b="1">
                <a:latin typeface="Calibri"/>
                <a:cs typeface="Calibri"/>
              </a:rPr>
              <a:t>America</a:t>
            </a:r>
            <a:r>
              <a:rPr dirty="0" sz="1200" spc="114" b="1">
                <a:latin typeface="Calibri"/>
                <a:cs typeface="Calibri"/>
              </a:rPr>
              <a:t> </a:t>
            </a:r>
            <a:r>
              <a:rPr dirty="0" sz="1200" spc="-55">
                <a:latin typeface="Calibri"/>
                <a:cs typeface="Calibri"/>
              </a:rPr>
              <a:t>–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Riis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Plaza,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Jacob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Riis</a:t>
            </a:r>
            <a:r>
              <a:rPr dirty="0" sz="1200" spc="120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Houses </a:t>
            </a:r>
            <a:r>
              <a:rPr dirty="0" sz="1200">
                <a:latin typeface="Calibri"/>
                <a:cs typeface="Calibri"/>
              </a:rPr>
              <a:t>https://</a:t>
            </a:r>
            <a:r>
              <a:rPr dirty="0" sz="1200">
                <a:latin typeface="Calibri"/>
                <a:cs typeface="Calibri"/>
                <a:hlinkClick r:id="rId15"/>
              </a:rPr>
              <a:t>www.mpfp.com/projects/riis-park-</a:t>
            </a:r>
            <a:r>
              <a:rPr dirty="0" sz="1200" spc="-20">
                <a:latin typeface="Calibri"/>
                <a:cs typeface="Calibri"/>
                <a:hlinkClick r:id="rId15"/>
              </a:rPr>
              <a:t>plaza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u="sng" sz="1200">
                <a:solidFill>
                  <a:srgbClr val="D73618"/>
                </a:solidFill>
                <a:uFill>
                  <a:solidFill>
                    <a:srgbClr val="D73618"/>
                  </a:solidFill>
                </a:uFill>
                <a:latin typeface="Calibri"/>
                <a:cs typeface="Calibri"/>
                <a:hlinkClick r:id="rId16"/>
              </a:rPr>
              <a:t>https://www.landscapearchitecture.nz/landscape-architecture-aotearoa/friedberg-</a:t>
            </a:r>
            <a:r>
              <a:rPr dirty="0" u="sng" sz="1200" spc="-20">
                <a:solidFill>
                  <a:srgbClr val="D73618"/>
                </a:solidFill>
                <a:uFill>
                  <a:solidFill>
                    <a:srgbClr val="D73618"/>
                  </a:solidFill>
                </a:uFill>
                <a:latin typeface="Calibri"/>
                <a:cs typeface="Calibri"/>
                <a:hlinkClick r:id="rId16"/>
              </a:rPr>
              <a:t>life</a:t>
            </a:r>
            <a:endParaRPr sz="1200">
              <a:latin typeface="Calibri"/>
              <a:cs typeface="Calibri"/>
            </a:endParaRPr>
          </a:p>
          <a:p>
            <a:pPr marL="12700" marR="62865">
              <a:lnSpc>
                <a:spcPct val="117000"/>
              </a:lnSpc>
              <a:spcBef>
                <a:spcPts val="1000"/>
              </a:spcBef>
            </a:pPr>
            <a:r>
              <a:rPr dirty="0" sz="1200" b="1">
                <a:latin typeface="Calibri"/>
                <a:cs typeface="Calibri"/>
              </a:rPr>
              <a:t>Mitsura</a:t>
            </a:r>
            <a:r>
              <a:rPr dirty="0" sz="1200" spc="90" b="1">
                <a:latin typeface="Calibri"/>
                <a:cs typeface="Calibri"/>
              </a:rPr>
              <a:t> </a:t>
            </a:r>
            <a:r>
              <a:rPr dirty="0" sz="1200" spc="65" b="1">
                <a:latin typeface="Calibri"/>
                <a:cs typeface="Calibri"/>
              </a:rPr>
              <a:t>Senda,</a:t>
            </a:r>
            <a:r>
              <a:rPr dirty="0" sz="1200" spc="95" b="1">
                <a:latin typeface="Calibri"/>
                <a:cs typeface="Calibri"/>
              </a:rPr>
              <a:t> </a:t>
            </a:r>
            <a:r>
              <a:rPr dirty="0" sz="1200" spc="50" b="1">
                <a:latin typeface="Calibri"/>
                <a:cs typeface="Calibri"/>
              </a:rPr>
              <a:t>Japan</a:t>
            </a:r>
            <a:r>
              <a:rPr dirty="0" sz="1200" spc="110" b="1">
                <a:latin typeface="Calibri"/>
                <a:cs typeface="Calibri"/>
              </a:rPr>
              <a:t> </a:t>
            </a:r>
            <a:r>
              <a:rPr dirty="0" sz="1200" spc="-55">
                <a:latin typeface="Calibri"/>
                <a:cs typeface="Calibri"/>
              </a:rPr>
              <a:t>–</a:t>
            </a:r>
            <a:r>
              <a:rPr dirty="0" sz="1200" spc="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Giant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Path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Play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Structure,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1969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90">
                <a:latin typeface="Calibri"/>
                <a:cs typeface="Calibri"/>
              </a:rPr>
              <a:t> </a:t>
            </a:r>
            <a:r>
              <a:rPr dirty="0" sz="1200" spc="45">
                <a:latin typeface="Calibri"/>
                <a:cs typeface="Calibri"/>
              </a:rPr>
              <a:t>Cosmos,1975 </a:t>
            </a:r>
            <a:r>
              <a:rPr dirty="0" u="sng" sz="1200">
                <a:solidFill>
                  <a:srgbClr val="D73618"/>
                </a:solidFill>
                <a:uFill>
                  <a:solidFill>
                    <a:srgbClr val="D73618"/>
                  </a:solidFill>
                </a:uFill>
                <a:latin typeface="Calibri"/>
                <a:cs typeface="Calibri"/>
                <a:hlinkClick r:id="rId17"/>
              </a:rPr>
              <a:t>https://crosspollenblog.wordpress.com/2019/12/16/playing-for-history-notes-on-</a:t>
            </a:r>
            <a:r>
              <a:rPr dirty="0" u="sng" sz="1200" spc="-20">
                <a:solidFill>
                  <a:srgbClr val="D73618"/>
                </a:solidFill>
                <a:uFill>
                  <a:solidFill>
                    <a:srgbClr val="D73618"/>
                  </a:solidFill>
                </a:uFill>
                <a:latin typeface="Calibri"/>
                <a:cs typeface="Calibri"/>
                <a:hlinkClick r:id="rId17"/>
              </a:rPr>
              <a:t>the-</a:t>
            </a:r>
            <a:r>
              <a:rPr dirty="0" u="none" sz="1200" spc="-20">
                <a:solidFill>
                  <a:srgbClr val="D73618"/>
                </a:solidFill>
                <a:latin typeface="Calibri"/>
                <a:cs typeface="Calibri"/>
              </a:rPr>
              <a:t> </a:t>
            </a:r>
            <a:r>
              <a:rPr dirty="0" u="sng" sz="1200" spc="-10">
                <a:solidFill>
                  <a:srgbClr val="D73618"/>
                </a:solidFill>
                <a:uFill>
                  <a:solidFill>
                    <a:srgbClr val="D73618"/>
                  </a:solidFill>
                </a:uFill>
                <a:latin typeface="Calibri"/>
                <a:cs typeface="Calibri"/>
                <a:hlinkClick r:id="rId17"/>
              </a:rPr>
              <a:t>playground-</a:t>
            </a:r>
            <a:r>
              <a:rPr dirty="0" u="none" sz="1200" spc="-10">
                <a:solidFill>
                  <a:srgbClr val="D73618"/>
                </a:solidFill>
                <a:latin typeface="Calibri"/>
                <a:cs typeface="Calibri"/>
              </a:rPr>
              <a:t> </a:t>
            </a:r>
            <a:r>
              <a:rPr dirty="0" u="sng" sz="1200" spc="-10">
                <a:solidFill>
                  <a:srgbClr val="D73618"/>
                </a:solidFill>
                <a:uFill>
                  <a:solidFill>
                    <a:srgbClr val="D73618"/>
                  </a:solidFill>
                </a:uFill>
                <a:latin typeface="Calibri"/>
                <a:cs typeface="Calibri"/>
                <a:hlinkClick r:id="rId17"/>
              </a:rPr>
              <a:t>project/#:~:text=He%20notes%20too%20a%20direct,they%20will%20inherit%20as%20</a:t>
            </a:r>
            <a:r>
              <a:rPr dirty="0" u="none" sz="1200" spc="500">
                <a:solidFill>
                  <a:srgbClr val="D73618"/>
                </a:solidFill>
                <a:latin typeface="Calibri"/>
                <a:cs typeface="Calibri"/>
              </a:rPr>
              <a:t>    </a:t>
            </a:r>
            <a:r>
              <a:rPr dirty="0" u="sng" sz="1200" spc="-10">
                <a:solidFill>
                  <a:srgbClr val="D73618"/>
                </a:solidFill>
                <a:uFill>
                  <a:solidFill>
                    <a:srgbClr val="D73618"/>
                  </a:solidFill>
                </a:uFill>
                <a:latin typeface="Calibri"/>
                <a:cs typeface="Calibri"/>
                <a:hlinkClick r:id="rId17"/>
              </a:rPr>
              <a:t>adults</a:t>
            </a:r>
            <a:r>
              <a:rPr dirty="0" u="none" sz="1200" spc="-10">
                <a:latin typeface="Calibri"/>
                <a:cs typeface="Calibri"/>
              </a:rPr>
              <a:t>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Page</a:t>
            </a:r>
            <a:r>
              <a:rPr dirty="0" spc="-15"/>
              <a:t> </a:t>
            </a:r>
            <a:fld id="{81D60167-4931-47E6-BA6A-407CBD079E47}" type="slidenum">
              <a:rPr dirty="0" spc="-25"/>
              <a:t>22</a:t>
            </a:fld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07390" y="808734"/>
            <a:ext cx="5802630" cy="60096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2293620">
              <a:lnSpc>
                <a:spcPct val="117100"/>
              </a:lnSpc>
              <a:spcBef>
                <a:spcPts val="100"/>
              </a:spcBef>
            </a:pPr>
            <a:r>
              <a:rPr dirty="0" sz="1200" b="1">
                <a:latin typeface="Calibri"/>
                <a:cs typeface="Calibri"/>
              </a:rPr>
              <a:t>Niki</a:t>
            </a:r>
            <a:r>
              <a:rPr dirty="0" sz="1200" spc="40" b="1">
                <a:latin typeface="Calibri"/>
                <a:cs typeface="Calibri"/>
              </a:rPr>
              <a:t> </a:t>
            </a:r>
            <a:r>
              <a:rPr dirty="0" sz="1200" spc="50" b="1">
                <a:latin typeface="Calibri"/>
                <a:cs typeface="Calibri"/>
              </a:rPr>
              <a:t>de</a:t>
            </a:r>
            <a:r>
              <a:rPr dirty="0" sz="1200" spc="40" b="1">
                <a:latin typeface="Calibri"/>
                <a:cs typeface="Calibri"/>
              </a:rPr>
              <a:t> </a:t>
            </a:r>
            <a:r>
              <a:rPr dirty="0" sz="1200" spc="55" b="1">
                <a:latin typeface="Calibri"/>
                <a:cs typeface="Calibri"/>
              </a:rPr>
              <a:t>Saint</a:t>
            </a:r>
            <a:r>
              <a:rPr dirty="0" sz="1200" spc="40" b="1">
                <a:latin typeface="Calibri"/>
                <a:cs typeface="Calibri"/>
              </a:rPr>
              <a:t> </a:t>
            </a:r>
            <a:r>
              <a:rPr dirty="0" sz="1200" spc="50" b="1">
                <a:latin typeface="Calibri"/>
                <a:cs typeface="Calibri"/>
              </a:rPr>
              <a:t>Phalle,</a:t>
            </a:r>
            <a:r>
              <a:rPr dirty="0" sz="1200" spc="45" b="1">
                <a:latin typeface="Calibri"/>
                <a:cs typeface="Calibri"/>
              </a:rPr>
              <a:t> </a:t>
            </a:r>
            <a:r>
              <a:rPr dirty="0" sz="1200" spc="70" b="1">
                <a:latin typeface="Calibri"/>
                <a:cs typeface="Calibri"/>
              </a:rPr>
              <a:t>France</a:t>
            </a:r>
            <a:r>
              <a:rPr dirty="0" sz="1200" spc="40" b="1">
                <a:latin typeface="Calibri"/>
                <a:cs typeface="Calibri"/>
              </a:rPr>
              <a:t> </a:t>
            </a:r>
            <a:r>
              <a:rPr dirty="0" sz="1200" spc="-55">
                <a:latin typeface="Calibri"/>
                <a:cs typeface="Calibri"/>
              </a:rPr>
              <a:t>–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Golem,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1972 </a:t>
            </a:r>
            <a:r>
              <a:rPr dirty="0" u="sng" sz="1200">
                <a:solidFill>
                  <a:srgbClr val="D73618"/>
                </a:solidFill>
                <a:uFill>
                  <a:solidFill>
                    <a:srgbClr val="D73618"/>
                  </a:solidFill>
                </a:uFill>
                <a:latin typeface="Calibri"/>
                <a:cs typeface="Calibri"/>
                <a:hlinkClick r:id="rId2"/>
              </a:rPr>
              <a:t>https://nikidesaintphalle.org/the-story-of-</a:t>
            </a:r>
            <a:r>
              <a:rPr dirty="0" u="sng" sz="1200" spc="50">
                <a:solidFill>
                  <a:srgbClr val="D73618"/>
                </a:solidFill>
                <a:uFill>
                  <a:solidFill>
                    <a:srgbClr val="D73618"/>
                  </a:solidFill>
                </a:uFill>
                <a:latin typeface="Calibri"/>
                <a:cs typeface="Calibri"/>
                <a:hlinkClick r:id="rId2"/>
              </a:rPr>
              <a:t>a-</a:t>
            </a:r>
            <a:r>
              <a:rPr dirty="0" u="sng" sz="1200" spc="-10">
                <a:solidFill>
                  <a:srgbClr val="D73618"/>
                </a:solidFill>
                <a:uFill>
                  <a:solidFill>
                    <a:srgbClr val="D73618"/>
                  </a:solidFill>
                </a:uFill>
                <a:latin typeface="Calibri"/>
                <a:cs typeface="Calibri"/>
                <a:hlinkClick r:id="rId2"/>
              </a:rPr>
              <a:t>monster/</a:t>
            </a:r>
            <a:endParaRPr sz="1200">
              <a:latin typeface="Calibri"/>
              <a:cs typeface="Calibri"/>
            </a:endParaRPr>
          </a:p>
          <a:p>
            <a:pPr marL="12700" marR="1718310">
              <a:lnSpc>
                <a:spcPct val="117100"/>
              </a:lnSpc>
              <a:spcBef>
                <a:spcPts val="994"/>
              </a:spcBef>
            </a:pPr>
            <a:r>
              <a:rPr dirty="0" sz="1200" spc="60" b="1">
                <a:latin typeface="Calibri"/>
                <a:cs typeface="Calibri"/>
              </a:rPr>
              <a:t>Joseph </a:t>
            </a:r>
            <a:r>
              <a:rPr dirty="0" sz="1200" b="1">
                <a:latin typeface="Calibri"/>
                <a:cs typeface="Calibri"/>
              </a:rPr>
              <a:t>Brown,</a:t>
            </a:r>
            <a:r>
              <a:rPr dirty="0" sz="1200" spc="55" b="1">
                <a:latin typeface="Calibri"/>
                <a:cs typeface="Calibri"/>
              </a:rPr>
              <a:t> America</a:t>
            </a:r>
            <a:r>
              <a:rPr dirty="0" sz="1200" spc="50" b="1">
                <a:latin typeface="Calibri"/>
                <a:cs typeface="Calibri"/>
              </a:rPr>
              <a:t> </a:t>
            </a:r>
            <a:r>
              <a:rPr dirty="0" sz="1200" spc="-60">
                <a:latin typeface="Calibri"/>
                <a:cs typeface="Calibri"/>
              </a:rPr>
              <a:t>–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Whale,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1955 </a:t>
            </a:r>
            <a:r>
              <a:rPr dirty="0" u="sng" sz="1200">
                <a:solidFill>
                  <a:srgbClr val="D73618"/>
                </a:solidFill>
                <a:uFill>
                  <a:solidFill>
                    <a:srgbClr val="D73618"/>
                  </a:solidFill>
                </a:uFill>
                <a:latin typeface="Calibri"/>
                <a:cs typeface="Calibri"/>
                <a:hlinkClick r:id="rId3"/>
              </a:rPr>
              <a:t>https://francisquirk.blogspot.com/2020/02/francis-quirk-</a:t>
            </a:r>
            <a:r>
              <a:rPr dirty="0" u="sng" sz="1200" spc="-20">
                <a:solidFill>
                  <a:srgbClr val="D73618"/>
                </a:solidFill>
                <a:uFill>
                  <a:solidFill>
                    <a:srgbClr val="D73618"/>
                  </a:solidFill>
                </a:uFill>
                <a:latin typeface="Calibri"/>
                <a:cs typeface="Calibri"/>
                <a:hlinkClick r:id="rId3"/>
              </a:rPr>
              <a:t>and-</a:t>
            </a:r>
            <a:r>
              <a:rPr dirty="0" u="none" sz="1200" spc="-20">
                <a:solidFill>
                  <a:srgbClr val="D73618"/>
                </a:solidFill>
                <a:latin typeface="Calibri"/>
                <a:cs typeface="Calibri"/>
              </a:rPr>
              <a:t> </a:t>
            </a:r>
            <a:r>
              <a:rPr dirty="0" u="sng" sz="1200" spc="-10">
                <a:solidFill>
                  <a:srgbClr val="D73618"/>
                </a:solidFill>
                <a:uFill>
                  <a:solidFill>
                    <a:srgbClr val="D73618"/>
                  </a:solidFill>
                </a:uFill>
                <a:latin typeface="Calibri"/>
                <a:cs typeface="Calibri"/>
                <a:hlinkClick r:id="rId3"/>
              </a:rPr>
              <a:t>boxersculptorplaygrou.html</a:t>
            </a:r>
            <a:endParaRPr sz="1200">
              <a:latin typeface="Calibri"/>
              <a:cs typeface="Calibri"/>
            </a:endParaRPr>
          </a:p>
          <a:p>
            <a:pPr marL="12700" marR="502284">
              <a:lnSpc>
                <a:spcPct val="116700"/>
              </a:lnSpc>
              <a:spcBef>
                <a:spcPts val="5"/>
              </a:spcBef>
            </a:pPr>
            <a:r>
              <a:rPr dirty="0" u="sng" sz="1200">
                <a:solidFill>
                  <a:srgbClr val="D73618"/>
                </a:solidFill>
                <a:uFill>
                  <a:solidFill>
                    <a:srgbClr val="D73618"/>
                  </a:solidFill>
                </a:uFill>
                <a:latin typeface="Calibri"/>
                <a:cs typeface="Calibri"/>
                <a:hlinkClick r:id="rId4"/>
              </a:rPr>
              <a:t>https://berliner-seilfabrik.com/en/productgroup/univers/joe-brown-</a:t>
            </a:r>
            <a:r>
              <a:rPr dirty="0" u="sng" sz="1200" spc="-10">
                <a:solidFill>
                  <a:srgbClr val="D73618"/>
                </a:solidFill>
                <a:uFill>
                  <a:solidFill>
                    <a:srgbClr val="D73618"/>
                  </a:solidFill>
                </a:uFill>
                <a:latin typeface="Calibri"/>
                <a:cs typeface="Calibri"/>
                <a:hlinkClick r:id="rId4"/>
              </a:rPr>
              <a:t>collection/</a:t>
            </a:r>
            <a:r>
              <a:rPr dirty="0" u="none" sz="1200" spc="-10">
                <a:solidFill>
                  <a:srgbClr val="D73618"/>
                </a:solidFill>
                <a:latin typeface="Calibri"/>
                <a:cs typeface="Calibri"/>
              </a:rPr>
              <a:t> </a:t>
            </a:r>
            <a:r>
              <a:rPr dirty="0" u="sng" sz="1200">
                <a:solidFill>
                  <a:srgbClr val="D73618"/>
                </a:solidFill>
                <a:uFill>
                  <a:solidFill>
                    <a:srgbClr val="D73618"/>
                  </a:solidFill>
                </a:uFill>
                <a:latin typeface="Calibri"/>
                <a:cs typeface="Calibri"/>
                <a:hlinkClick r:id="rId5"/>
              </a:rPr>
              <a:t>https://www.tate.org.uk/tate-etc/issue-31-</a:t>
            </a:r>
            <a:r>
              <a:rPr dirty="0" u="sng" sz="1200" spc="45">
                <a:solidFill>
                  <a:srgbClr val="D73618"/>
                </a:solidFill>
                <a:uFill>
                  <a:solidFill>
                    <a:srgbClr val="D73618"/>
                  </a:solidFill>
                </a:uFill>
                <a:latin typeface="Calibri"/>
                <a:cs typeface="Calibri"/>
                <a:hlinkClick r:id="rId5"/>
              </a:rPr>
              <a:t>summer-</a:t>
            </a:r>
            <a:r>
              <a:rPr dirty="0" u="sng" sz="1200">
                <a:solidFill>
                  <a:srgbClr val="D73618"/>
                </a:solidFill>
                <a:uFill>
                  <a:solidFill>
                    <a:srgbClr val="D73618"/>
                  </a:solidFill>
                </a:uFill>
                <a:latin typeface="Calibri"/>
                <a:cs typeface="Calibri"/>
                <a:hlinkClick r:id="rId5"/>
              </a:rPr>
              <a:t>2014/when-play-got-</a:t>
            </a:r>
            <a:r>
              <a:rPr dirty="0" u="sng" sz="1200" spc="-10">
                <a:solidFill>
                  <a:srgbClr val="D73618"/>
                </a:solidFill>
                <a:uFill>
                  <a:solidFill>
                    <a:srgbClr val="D73618"/>
                  </a:solidFill>
                </a:uFill>
                <a:latin typeface="Calibri"/>
                <a:cs typeface="Calibri"/>
                <a:hlinkClick r:id="rId5"/>
              </a:rPr>
              <a:t>serious</a:t>
            </a:r>
            <a:endParaRPr sz="1200">
              <a:latin typeface="Calibri"/>
              <a:cs typeface="Calibri"/>
            </a:endParaRPr>
          </a:p>
          <a:p>
            <a:pPr marL="12700" marR="152400">
              <a:lnSpc>
                <a:spcPct val="116900"/>
              </a:lnSpc>
              <a:spcBef>
                <a:spcPts val="1005"/>
              </a:spcBef>
            </a:pPr>
            <a:r>
              <a:rPr dirty="0" sz="1200" spc="55" b="1">
                <a:latin typeface="Calibri"/>
                <a:cs typeface="Calibri"/>
              </a:rPr>
              <a:t>Paul</a:t>
            </a:r>
            <a:r>
              <a:rPr dirty="0" sz="1200" spc="-30" b="1">
                <a:latin typeface="Calibri"/>
                <a:cs typeface="Calibri"/>
              </a:rPr>
              <a:t> </a:t>
            </a:r>
            <a:r>
              <a:rPr dirty="0" sz="1200" spc="65" b="1">
                <a:latin typeface="Calibri"/>
                <a:cs typeface="Calibri"/>
              </a:rPr>
              <a:t>E.</a:t>
            </a:r>
            <a:r>
              <a:rPr dirty="0" sz="1200" spc="-30" b="1">
                <a:latin typeface="Calibri"/>
                <a:cs typeface="Calibri"/>
              </a:rPr>
              <a:t> </a:t>
            </a:r>
            <a:r>
              <a:rPr dirty="0" sz="1200" spc="50" b="1">
                <a:latin typeface="Calibri"/>
                <a:cs typeface="Calibri"/>
              </a:rPr>
              <a:t>Selinger,</a:t>
            </a:r>
            <a:r>
              <a:rPr dirty="0" sz="1200" spc="-30" b="1">
                <a:latin typeface="Calibri"/>
                <a:cs typeface="Calibri"/>
              </a:rPr>
              <a:t> </a:t>
            </a:r>
            <a:r>
              <a:rPr dirty="0" sz="1200" spc="60" b="1">
                <a:latin typeface="Calibri"/>
                <a:cs typeface="Calibri"/>
              </a:rPr>
              <a:t>America</a:t>
            </a:r>
            <a:r>
              <a:rPr dirty="0" sz="1200" spc="-30" b="1">
                <a:latin typeface="Calibri"/>
                <a:cs typeface="Calibri"/>
              </a:rPr>
              <a:t> </a:t>
            </a:r>
            <a:r>
              <a:rPr dirty="0" sz="1200" spc="-55">
                <a:latin typeface="Calibri"/>
                <a:cs typeface="Calibri"/>
              </a:rPr>
              <a:t>–</a:t>
            </a:r>
            <a:r>
              <a:rPr dirty="0" sz="1200" spc="-30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Shek</a:t>
            </a:r>
            <a:r>
              <a:rPr dirty="0" sz="1200" spc="-30">
                <a:latin typeface="Calibri"/>
                <a:cs typeface="Calibri"/>
              </a:rPr>
              <a:t> </a:t>
            </a:r>
            <a:r>
              <a:rPr dirty="0" sz="1200" spc="40">
                <a:latin typeface="Calibri"/>
                <a:cs typeface="Calibri"/>
              </a:rPr>
              <a:t>Lei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 spc="25">
                <a:latin typeface="Calibri"/>
                <a:cs typeface="Calibri"/>
              </a:rPr>
              <a:t>Playground,</a:t>
            </a:r>
            <a:r>
              <a:rPr dirty="0" sz="1200" spc="-30">
                <a:latin typeface="Calibri"/>
                <a:cs typeface="Calibri"/>
              </a:rPr>
              <a:t> </a:t>
            </a:r>
            <a:r>
              <a:rPr dirty="0" sz="1200" spc="35">
                <a:latin typeface="Calibri"/>
                <a:cs typeface="Calibri"/>
              </a:rPr>
              <a:t>Hong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 spc="30">
                <a:latin typeface="Calibri"/>
                <a:cs typeface="Calibri"/>
              </a:rPr>
              <a:t>Kong,</a:t>
            </a:r>
            <a:r>
              <a:rPr dirty="0" sz="1200" spc="-3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1970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 spc="15">
                <a:latin typeface="Calibri"/>
                <a:cs typeface="Calibri"/>
              </a:rPr>
              <a:t>https://</a:t>
            </a:r>
            <a:r>
              <a:rPr dirty="0" sz="1200" spc="15">
                <a:latin typeface="Calibri"/>
                <a:cs typeface="Calibri"/>
                <a:hlinkClick r:id="rId6"/>
              </a:rPr>
              <a:t>www.mplus.org.hk/en/magazine/a-brief-</a:t>
            </a:r>
            <a:r>
              <a:rPr dirty="0" sz="1200" spc="20">
                <a:latin typeface="Calibri"/>
                <a:cs typeface="Calibri"/>
                <a:hlinkClick r:id="rId6"/>
              </a:rPr>
              <a:t>history-</a:t>
            </a:r>
            <a:r>
              <a:rPr dirty="0" sz="1200" spc="15">
                <a:latin typeface="Calibri"/>
                <a:cs typeface="Calibri"/>
                <a:hlinkClick r:id="rId6"/>
              </a:rPr>
              <a:t>of-</a:t>
            </a:r>
            <a:r>
              <a:rPr dirty="0" sz="1200" spc="30">
                <a:latin typeface="Calibri"/>
                <a:cs typeface="Calibri"/>
                <a:hlinkClick r:id="rId6"/>
              </a:rPr>
              <a:t>playgrounds-</a:t>
            </a:r>
            <a:r>
              <a:rPr dirty="0" sz="1200" spc="25">
                <a:latin typeface="Calibri"/>
                <a:cs typeface="Calibri"/>
                <a:hlinkClick r:id="rId6"/>
              </a:rPr>
              <a:t>in-hong-</a:t>
            </a:r>
            <a:r>
              <a:rPr dirty="0" sz="1200" spc="5">
                <a:latin typeface="Calibri"/>
                <a:cs typeface="Calibri"/>
                <a:hlinkClick r:id="rId6"/>
              </a:rPr>
              <a:t>kong/</a:t>
            </a:r>
            <a:r>
              <a:rPr dirty="0" sz="1200" spc="-35">
                <a:latin typeface="Calibri"/>
                <a:cs typeface="Calibri"/>
              </a:rPr>
              <a:t> </a:t>
            </a:r>
            <a:r>
              <a:rPr dirty="0" u="sng" sz="1200" spc="25">
                <a:solidFill>
                  <a:srgbClr val="D73618"/>
                </a:solidFill>
                <a:uFill>
                  <a:solidFill>
                    <a:srgbClr val="D73618"/>
                  </a:solidFill>
                </a:uFill>
                <a:latin typeface="Calibri"/>
                <a:cs typeface="Calibri"/>
                <a:hlinkClick r:id="rId7"/>
              </a:rPr>
              <a:t>https://www.archdaily.com/1032761/playscapes-</a:t>
            </a:r>
            <a:r>
              <a:rPr dirty="0" u="sng" sz="1200" spc="40">
                <a:solidFill>
                  <a:srgbClr val="D73618"/>
                </a:solidFill>
                <a:uFill>
                  <a:solidFill>
                    <a:srgbClr val="D73618"/>
                  </a:solidFill>
                </a:uFill>
                <a:latin typeface="Calibri"/>
                <a:cs typeface="Calibri"/>
                <a:hlinkClick r:id="rId7"/>
              </a:rPr>
              <a:t>and-</a:t>
            </a:r>
            <a:r>
              <a:rPr dirty="0" u="sng" sz="1200" spc="45">
                <a:solidFill>
                  <a:srgbClr val="D73618"/>
                </a:solidFill>
                <a:uFill>
                  <a:solidFill>
                    <a:srgbClr val="D73618"/>
                  </a:solidFill>
                </a:uFill>
                <a:latin typeface="Calibri"/>
                <a:cs typeface="Calibri"/>
                <a:hlinkClick r:id="rId7"/>
              </a:rPr>
              <a:t>public-</a:t>
            </a:r>
            <a:r>
              <a:rPr dirty="0" u="sng" sz="1200" spc="25">
                <a:solidFill>
                  <a:srgbClr val="D73618"/>
                </a:solidFill>
                <a:uFill>
                  <a:solidFill>
                    <a:srgbClr val="D73618"/>
                  </a:solidFill>
                </a:uFill>
                <a:latin typeface="Calibri"/>
                <a:cs typeface="Calibri"/>
                <a:hlinkClick r:id="rId7"/>
              </a:rPr>
              <a:t>imagination-</a:t>
            </a:r>
            <a:r>
              <a:rPr dirty="0" u="sng" sz="1200" spc="15">
                <a:solidFill>
                  <a:srgbClr val="D73618"/>
                </a:solidFill>
                <a:uFill>
                  <a:solidFill>
                    <a:srgbClr val="D73618"/>
                  </a:solidFill>
                </a:uFill>
                <a:latin typeface="Calibri"/>
                <a:cs typeface="Calibri"/>
                <a:hlinkClick r:id="rId7"/>
              </a:rPr>
              <a:t>the-</a:t>
            </a:r>
            <a:r>
              <a:rPr dirty="0" u="none" sz="1200" spc="30">
                <a:solidFill>
                  <a:srgbClr val="D73618"/>
                </a:solidFill>
                <a:latin typeface="Calibri"/>
                <a:cs typeface="Calibri"/>
              </a:rPr>
              <a:t> </a:t>
            </a:r>
            <a:r>
              <a:rPr dirty="0" u="sng" sz="1200" spc="40">
                <a:solidFill>
                  <a:srgbClr val="D73618"/>
                </a:solidFill>
                <a:uFill>
                  <a:solidFill>
                    <a:srgbClr val="D73618"/>
                  </a:solidFill>
                </a:uFill>
                <a:latin typeface="Calibri"/>
                <a:cs typeface="Calibri"/>
                <a:hlinkClick r:id="rId7"/>
              </a:rPr>
              <a:t>ambiguous-</a:t>
            </a:r>
            <a:r>
              <a:rPr dirty="0" u="sng" sz="1200" spc="30">
                <a:solidFill>
                  <a:srgbClr val="D73618"/>
                </a:solidFill>
                <a:uFill>
                  <a:solidFill>
                    <a:srgbClr val="D73618"/>
                  </a:solidFill>
                </a:uFill>
                <a:latin typeface="Calibri"/>
                <a:cs typeface="Calibri"/>
                <a:hlinkClick r:id="rId7"/>
              </a:rPr>
              <a:t>play-</a:t>
            </a:r>
            <a:r>
              <a:rPr dirty="0" u="sng" sz="1200" spc="25">
                <a:solidFill>
                  <a:srgbClr val="D73618"/>
                </a:solidFill>
                <a:uFill>
                  <a:solidFill>
                    <a:srgbClr val="D73618"/>
                  </a:solidFill>
                </a:uFill>
                <a:latin typeface="Calibri"/>
                <a:cs typeface="Calibri"/>
                <a:hlinkClick r:id="rId7"/>
              </a:rPr>
              <a:t>in-</a:t>
            </a:r>
            <a:r>
              <a:rPr dirty="0" u="sng" sz="1200" spc="30">
                <a:solidFill>
                  <a:srgbClr val="D73618"/>
                </a:solidFill>
                <a:uFill>
                  <a:solidFill>
                    <a:srgbClr val="D73618"/>
                  </a:solidFill>
                </a:uFill>
                <a:latin typeface="Calibri"/>
                <a:cs typeface="Calibri"/>
                <a:hlinkClick r:id="rId7"/>
              </a:rPr>
              <a:t>urban-</a:t>
            </a:r>
            <a:r>
              <a:rPr dirty="0" u="sng" sz="1200" spc="15">
                <a:solidFill>
                  <a:srgbClr val="D73618"/>
                </a:solidFill>
                <a:uFill>
                  <a:solidFill>
                    <a:srgbClr val="D73618"/>
                  </a:solidFill>
                </a:uFill>
                <a:latin typeface="Calibri"/>
                <a:cs typeface="Calibri"/>
                <a:hlinkClick r:id="rId7"/>
              </a:rPr>
              <a:t>life-of-</a:t>
            </a:r>
            <a:r>
              <a:rPr dirty="0" u="sng" sz="1200" spc="25">
                <a:solidFill>
                  <a:srgbClr val="D73618"/>
                </a:solidFill>
                <a:uFill>
                  <a:solidFill>
                    <a:srgbClr val="D73618"/>
                  </a:solidFill>
                </a:uFill>
                <a:latin typeface="Calibri"/>
                <a:cs typeface="Calibri"/>
                <a:hlinkClick r:id="rId7"/>
              </a:rPr>
              <a:t>hong-</a:t>
            </a:r>
            <a:r>
              <a:rPr dirty="0" u="sng" sz="1200" spc="20">
                <a:solidFill>
                  <a:srgbClr val="D73618"/>
                </a:solidFill>
                <a:uFill>
                  <a:solidFill>
                    <a:srgbClr val="D73618"/>
                  </a:solidFill>
                </a:uFill>
                <a:latin typeface="Calibri"/>
                <a:cs typeface="Calibri"/>
                <a:hlinkClick r:id="rId7"/>
              </a:rPr>
              <a:t>kong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45"/>
              </a:spcBef>
            </a:pPr>
            <a:r>
              <a:rPr dirty="0" sz="1200" spc="10" b="1">
                <a:latin typeface="Calibri"/>
                <a:cs typeface="Calibri"/>
              </a:rPr>
              <a:t>Adventure</a:t>
            </a:r>
            <a:r>
              <a:rPr dirty="0" sz="1200" spc="180" b="1">
                <a:latin typeface="Calibri"/>
                <a:cs typeface="Calibri"/>
              </a:rPr>
              <a:t> </a:t>
            </a:r>
            <a:r>
              <a:rPr dirty="0" sz="1200" spc="40" b="1">
                <a:latin typeface="Calibri"/>
                <a:cs typeface="Calibri"/>
              </a:rPr>
              <a:t>Playgrounds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Venny: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https://thevenny.org.au/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dirty="0" sz="1200" spc="10">
                <a:latin typeface="Calibri"/>
                <a:cs typeface="Calibri"/>
              </a:rPr>
              <a:t>Joan</a:t>
            </a:r>
            <a:r>
              <a:rPr dirty="0" sz="1200" spc="41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Healey:</a:t>
            </a:r>
            <a:r>
              <a:rPr dirty="0" sz="1200" spc="41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https://publishing.monash.edu/product/the-</a:t>
            </a:r>
            <a:r>
              <a:rPr dirty="0" sz="1200" spc="-10">
                <a:latin typeface="Calibri"/>
                <a:cs typeface="Calibri"/>
              </a:rPr>
              <a:t>cubbies/</a:t>
            </a:r>
            <a:endParaRPr sz="1200">
              <a:latin typeface="Calibri"/>
              <a:cs typeface="Calibri"/>
            </a:endParaRPr>
          </a:p>
          <a:p>
            <a:pPr marL="12700" marR="110489">
              <a:lnSpc>
                <a:spcPct val="117100"/>
              </a:lnSpc>
            </a:pPr>
            <a:r>
              <a:rPr dirty="0" sz="1200" spc="20">
                <a:latin typeface="Calibri"/>
                <a:cs typeface="Calibri"/>
              </a:rPr>
              <a:t>Adventure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Playgrounds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Sweden: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u="sng" sz="1200" spc="20">
                <a:solidFill>
                  <a:srgbClr val="D73618"/>
                </a:solidFill>
                <a:uFill>
                  <a:solidFill>
                    <a:srgbClr val="D73618"/>
                  </a:solidFill>
                </a:uFill>
                <a:latin typeface="Calibri"/>
                <a:cs typeface="Calibri"/>
                <a:hlinkClick r:id="rId8"/>
              </a:rPr>
              <a:t>https://formdesigncenter.com/en/city-play-past-</a:t>
            </a:r>
            <a:r>
              <a:rPr dirty="0" u="sng" sz="1200" spc="-20">
                <a:solidFill>
                  <a:srgbClr val="D73618"/>
                </a:solidFill>
                <a:uFill>
                  <a:solidFill>
                    <a:srgbClr val="D73618"/>
                  </a:solidFill>
                </a:uFill>
                <a:latin typeface="Calibri"/>
                <a:cs typeface="Calibri"/>
                <a:hlinkClick r:id="rId8"/>
              </a:rPr>
              <a:t>and-</a:t>
            </a:r>
            <a:r>
              <a:rPr dirty="0" u="none" sz="1200" spc="-20">
                <a:solidFill>
                  <a:srgbClr val="D73618"/>
                </a:solidFill>
                <a:latin typeface="Calibri"/>
                <a:cs typeface="Calibri"/>
              </a:rPr>
              <a:t> </a:t>
            </a:r>
            <a:r>
              <a:rPr dirty="0" u="sng" sz="1200" spc="-10">
                <a:solidFill>
                  <a:srgbClr val="D73618"/>
                </a:solidFill>
                <a:uFill>
                  <a:solidFill>
                    <a:srgbClr val="D73618"/>
                  </a:solidFill>
                </a:uFill>
                <a:latin typeface="Calibri"/>
                <a:cs typeface="Calibri"/>
                <a:hlinkClick r:id="rId8"/>
              </a:rPr>
              <a:t>present</a:t>
            </a:r>
            <a:endParaRPr sz="1200">
              <a:latin typeface="Calibri"/>
              <a:cs typeface="Calibri"/>
            </a:endParaRPr>
          </a:p>
          <a:p>
            <a:pPr marL="12700" marR="5080">
              <a:lnSpc>
                <a:spcPts val="1689"/>
              </a:lnSpc>
              <a:spcBef>
                <a:spcPts val="85"/>
              </a:spcBef>
            </a:pPr>
            <a:r>
              <a:rPr dirty="0" sz="1200">
                <a:latin typeface="Calibri"/>
                <a:cs typeface="Calibri"/>
              </a:rPr>
              <a:t>Lady</a:t>
            </a:r>
            <a:r>
              <a:rPr dirty="0" sz="1200" spc="180">
                <a:latin typeface="Calibri"/>
                <a:cs typeface="Calibri"/>
              </a:rPr>
              <a:t>  </a:t>
            </a:r>
            <a:r>
              <a:rPr dirty="0" sz="1200">
                <a:latin typeface="Calibri"/>
                <a:cs typeface="Calibri"/>
              </a:rPr>
              <a:t>Marjorie</a:t>
            </a:r>
            <a:r>
              <a:rPr dirty="0" sz="1200" spc="185">
                <a:latin typeface="Calibri"/>
                <a:cs typeface="Calibri"/>
              </a:rPr>
              <a:t>  </a:t>
            </a:r>
            <a:r>
              <a:rPr dirty="0" sz="1200">
                <a:latin typeface="Calibri"/>
                <a:cs typeface="Calibri"/>
              </a:rPr>
              <a:t>Allen:</a:t>
            </a:r>
            <a:r>
              <a:rPr dirty="0" sz="1200" spc="185">
                <a:latin typeface="Calibri"/>
                <a:cs typeface="Calibri"/>
              </a:rPr>
              <a:t>  </a:t>
            </a:r>
            <a:r>
              <a:rPr dirty="0" sz="1200">
                <a:latin typeface="Calibri"/>
                <a:cs typeface="Calibri"/>
              </a:rPr>
              <a:t>https://wearecapco.com/news/why-kids-need-risk-celebrating-</a:t>
            </a:r>
            <a:r>
              <a:rPr dirty="0" sz="1200" spc="-20">
                <a:latin typeface="Calibri"/>
                <a:cs typeface="Calibri"/>
              </a:rPr>
              <a:t>the- </a:t>
            </a:r>
            <a:r>
              <a:rPr dirty="0" sz="1200">
                <a:latin typeface="Calibri"/>
                <a:cs typeface="Calibri"/>
              </a:rPr>
              <a:t>life-of-marjory-</a:t>
            </a:r>
            <a:r>
              <a:rPr dirty="0" sz="1200" spc="-10">
                <a:latin typeface="Calibri"/>
                <a:cs typeface="Calibri"/>
              </a:rPr>
              <a:t>allen/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dirty="0" u="sng" sz="1200">
                <a:solidFill>
                  <a:srgbClr val="D73618"/>
                </a:solidFill>
                <a:uFill>
                  <a:solidFill>
                    <a:srgbClr val="D73618"/>
                  </a:solidFill>
                </a:uFill>
                <a:latin typeface="Calibri"/>
                <a:cs typeface="Calibri"/>
                <a:hlinkClick r:id="rId9"/>
              </a:rPr>
              <a:t>https://rethinkingchildhood.com/2013/06/24/lady-allen-godmother-</a:t>
            </a:r>
            <a:r>
              <a:rPr dirty="0" u="sng" sz="1200" spc="-10">
                <a:solidFill>
                  <a:srgbClr val="D73618"/>
                </a:solidFill>
                <a:uFill>
                  <a:solidFill>
                    <a:srgbClr val="D73618"/>
                  </a:solidFill>
                </a:uFill>
                <a:latin typeface="Calibri"/>
                <a:cs typeface="Calibri"/>
                <a:hlinkClick r:id="rId9"/>
              </a:rPr>
              <a:t>play/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40"/>
              </a:spcBef>
            </a:pPr>
            <a:r>
              <a:rPr dirty="0" sz="1200" spc="30" b="1">
                <a:latin typeface="Calibri"/>
                <a:cs typeface="Calibri"/>
              </a:rPr>
              <a:t>BoardGrove</a:t>
            </a:r>
            <a:r>
              <a:rPr dirty="0" sz="1200" spc="120" b="1">
                <a:latin typeface="Calibri"/>
                <a:cs typeface="Calibri"/>
              </a:rPr>
              <a:t> </a:t>
            </a:r>
            <a:r>
              <a:rPr dirty="0" sz="1200" spc="50" b="1">
                <a:latin typeface="Calibri"/>
                <a:cs typeface="Calibri"/>
              </a:rPr>
              <a:t>Architects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dirty="0" u="sng" sz="1200">
                <a:solidFill>
                  <a:srgbClr val="D73618"/>
                </a:solidFill>
                <a:uFill>
                  <a:solidFill>
                    <a:srgbClr val="D73618"/>
                  </a:solidFill>
                </a:uFill>
                <a:latin typeface="Calibri"/>
                <a:cs typeface="Calibri"/>
                <a:hlinkClick r:id="rId10"/>
              </a:rPr>
              <a:t>https://incineratorgallery.com.au/exhibition/the-playground-project-</a:t>
            </a:r>
            <a:r>
              <a:rPr dirty="0" u="sng" sz="1200" spc="-10">
                <a:solidFill>
                  <a:srgbClr val="D73618"/>
                </a:solidFill>
                <a:uFill>
                  <a:solidFill>
                    <a:srgbClr val="D73618"/>
                  </a:solidFill>
                </a:uFill>
                <a:latin typeface="Calibri"/>
                <a:cs typeface="Calibri"/>
                <a:hlinkClick r:id="rId10"/>
              </a:rPr>
              <a:t>melbourne/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40"/>
              </a:spcBef>
            </a:pPr>
            <a:r>
              <a:rPr dirty="0" sz="1200" spc="65" b="1">
                <a:latin typeface="Calibri"/>
                <a:cs typeface="Calibri"/>
              </a:rPr>
              <a:t>Simon</a:t>
            </a:r>
            <a:r>
              <a:rPr dirty="0" sz="1200" spc="40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Terrill</a:t>
            </a:r>
            <a:r>
              <a:rPr dirty="0" sz="1200" spc="45" b="1">
                <a:latin typeface="Calibri"/>
                <a:cs typeface="Calibri"/>
              </a:rPr>
              <a:t> </a:t>
            </a:r>
            <a:r>
              <a:rPr dirty="0" sz="1200" spc="-50" b="1">
                <a:latin typeface="Calibri"/>
                <a:cs typeface="Calibri"/>
              </a:rPr>
              <a:t>&amp;</a:t>
            </a:r>
            <a:r>
              <a:rPr dirty="0" sz="1200" spc="45" b="1">
                <a:latin typeface="Calibri"/>
                <a:cs typeface="Calibri"/>
              </a:rPr>
              <a:t> </a:t>
            </a:r>
            <a:r>
              <a:rPr dirty="0" sz="1200" spc="60" b="1">
                <a:latin typeface="Calibri"/>
                <a:cs typeface="Calibri"/>
              </a:rPr>
              <a:t>Assemble</a:t>
            </a:r>
            <a:endParaRPr sz="1200">
              <a:latin typeface="Calibri"/>
              <a:cs typeface="Calibri"/>
            </a:endParaRPr>
          </a:p>
          <a:p>
            <a:pPr marL="12700" marR="104775">
              <a:lnSpc>
                <a:spcPct val="117100"/>
              </a:lnSpc>
            </a:pPr>
            <a:r>
              <a:rPr dirty="0" u="sng" sz="1200" spc="25">
                <a:solidFill>
                  <a:srgbClr val="D73618"/>
                </a:solidFill>
                <a:uFill>
                  <a:solidFill>
                    <a:srgbClr val="D73618"/>
                  </a:solidFill>
                </a:uFill>
                <a:latin typeface="Calibri"/>
                <a:cs typeface="Calibri"/>
                <a:hlinkClick r:id="rId11"/>
              </a:rPr>
              <a:t>https://assemblestudio.co.uk/projects/the-brutalist-playground</a:t>
            </a:r>
            <a:r>
              <a:rPr dirty="0" u="none" sz="1200" spc="10">
                <a:solidFill>
                  <a:srgbClr val="D73618"/>
                </a:solidFill>
                <a:latin typeface="Calibri"/>
                <a:cs typeface="Calibri"/>
              </a:rPr>
              <a:t> </a:t>
            </a:r>
            <a:r>
              <a:rPr dirty="0" u="sng" sz="1200" spc="25">
                <a:solidFill>
                  <a:srgbClr val="D73618"/>
                </a:solidFill>
                <a:uFill>
                  <a:solidFill>
                    <a:srgbClr val="D73618"/>
                  </a:solidFill>
                </a:uFill>
                <a:latin typeface="Calibri"/>
                <a:cs typeface="Calibri"/>
                <a:hlinkClick r:id="rId12"/>
              </a:rPr>
              <a:t>https://www.archdaily.com/633677/assemble-</a:t>
            </a:r>
            <a:r>
              <a:rPr dirty="0" u="sng" sz="1200" spc="10">
                <a:solidFill>
                  <a:srgbClr val="D73618"/>
                </a:solidFill>
                <a:uFill>
                  <a:solidFill>
                    <a:srgbClr val="D73618"/>
                  </a:solidFill>
                </a:uFill>
                <a:latin typeface="Calibri"/>
                <a:cs typeface="Calibri"/>
                <a:hlinkClick r:id="rId12"/>
              </a:rPr>
              <a:t>to-</a:t>
            </a:r>
            <a:r>
              <a:rPr dirty="0" u="sng" sz="1200" spc="40">
                <a:solidFill>
                  <a:srgbClr val="D73618"/>
                </a:solidFill>
                <a:uFill>
                  <a:solidFill>
                    <a:srgbClr val="D73618"/>
                  </a:solidFill>
                </a:uFill>
                <a:latin typeface="Calibri"/>
                <a:cs typeface="Calibri"/>
                <a:hlinkClick r:id="rId12"/>
              </a:rPr>
              <a:t>construct-</a:t>
            </a:r>
            <a:r>
              <a:rPr dirty="0" u="sng" sz="1200" spc="45">
                <a:solidFill>
                  <a:srgbClr val="D73618"/>
                </a:solidFill>
                <a:uFill>
                  <a:solidFill>
                    <a:srgbClr val="D73618"/>
                  </a:solidFill>
                </a:uFill>
                <a:latin typeface="Calibri"/>
                <a:cs typeface="Calibri"/>
                <a:hlinkClick r:id="rId12"/>
              </a:rPr>
              <a:t>a-</a:t>
            </a:r>
            <a:r>
              <a:rPr dirty="0" u="sng" sz="1200" spc="25">
                <a:solidFill>
                  <a:srgbClr val="D73618"/>
                </a:solidFill>
                <a:uFill>
                  <a:solidFill>
                    <a:srgbClr val="D73618"/>
                  </a:solidFill>
                </a:uFill>
                <a:latin typeface="Calibri"/>
                <a:cs typeface="Calibri"/>
                <a:hlinkClick r:id="rId12"/>
              </a:rPr>
              <a:t>brutalist-playground-at-</a:t>
            </a:r>
            <a:r>
              <a:rPr dirty="0" u="none" sz="1200" spc="30">
                <a:solidFill>
                  <a:srgbClr val="D73618"/>
                </a:solidFill>
                <a:latin typeface="Calibri"/>
                <a:cs typeface="Calibri"/>
              </a:rPr>
              <a:t> </a:t>
            </a:r>
            <a:r>
              <a:rPr dirty="0" u="sng" sz="1200" spc="20">
                <a:solidFill>
                  <a:srgbClr val="D73618"/>
                </a:solidFill>
                <a:uFill>
                  <a:solidFill>
                    <a:srgbClr val="D73618"/>
                  </a:solidFill>
                </a:uFill>
                <a:latin typeface="Calibri"/>
                <a:cs typeface="Calibri"/>
                <a:hlinkClick r:id="rId12"/>
              </a:rPr>
              <a:t>riba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Page</a:t>
            </a:r>
            <a:r>
              <a:rPr dirty="0" spc="-15"/>
              <a:t> </a:t>
            </a:r>
            <a:fld id="{81D60167-4931-47E6-BA6A-407CBD079E47}" type="slidenum">
              <a:rPr dirty="0" spc="-25"/>
              <a:t>22</a:t>
            </a:fld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01700" y="891031"/>
            <a:ext cx="5621020" cy="27203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 spc="55" b="1">
                <a:solidFill>
                  <a:srgbClr val="C00000"/>
                </a:solidFill>
                <a:latin typeface="Calibri"/>
                <a:cs typeface="Calibri"/>
              </a:rPr>
              <a:t>For</a:t>
            </a:r>
            <a:r>
              <a:rPr dirty="0" sz="1400" spc="-3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400" spc="55" b="1">
                <a:solidFill>
                  <a:srgbClr val="C00000"/>
                </a:solidFill>
                <a:latin typeface="Calibri"/>
                <a:cs typeface="Calibri"/>
              </a:rPr>
              <a:t>more</a:t>
            </a:r>
            <a:r>
              <a:rPr dirty="0" sz="1400" spc="-25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C00000"/>
                </a:solidFill>
                <a:latin typeface="Calibri"/>
                <a:cs typeface="Calibri"/>
              </a:rPr>
              <a:t>information</a:t>
            </a:r>
            <a:endParaRPr sz="1400">
              <a:latin typeface="Calibri"/>
              <a:cs typeface="Calibri"/>
            </a:endParaRPr>
          </a:p>
          <a:p>
            <a:pPr marL="12700" marR="5080">
              <a:lnSpc>
                <a:spcPct val="186700"/>
              </a:lnSpc>
              <a:spcBef>
                <a:spcPts val="50"/>
              </a:spcBef>
            </a:pPr>
            <a:r>
              <a:rPr dirty="0" sz="1200">
                <a:latin typeface="Calibri"/>
                <a:cs typeface="Calibri"/>
              </a:rPr>
              <a:t>Visit</a:t>
            </a:r>
            <a:r>
              <a:rPr dirty="0" sz="1200" spc="310">
                <a:latin typeface="Calibri"/>
                <a:cs typeface="Calibri"/>
              </a:rPr>
              <a:t>   </a:t>
            </a:r>
            <a:r>
              <a:rPr dirty="0" sz="1200">
                <a:latin typeface="Calibri"/>
                <a:cs typeface="Calibri"/>
              </a:rPr>
              <a:t>https://incineratorgallery.com.au/exhibition/the-playground-project-</a:t>
            </a:r>
            <a:r>
              <a:rPr dirty="0" sz="1200" spc="-10">
                <a:latin typeface="Calibri"/>
                <a:cs typeface="Calibri"/>
              </a:rPr>
              <a:t>melbourne/ </a:t>
            </a:r>
            <a:r>
              <a:rPr dirty="0" sz="1200" spc="10">
                <a:latin typeface="Calibri"/>
                <a:cs typeface="Calibri"/>
              </a:rPr>
              <a:t>and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to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learn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more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about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the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exhibition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and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other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exhibitions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at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Incinerator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Gallery.</a:t>
            </a:r>
            <a:endParaRPr sz="1200">
              <a:latin typeface="Calibri"/>
              <a:cs typeface="Calibri"/>
            </a:endParaRPr>
          </a:p>
          <a:p>
            <a:pPr marL="12700" marR="4084954">
              <a:lnSpc>
                <a:spcPts val="3420"/>
              </a:lnSpc>
              <a:spcBef>
                <a:spcPts val="90"/>
              </a:spcBef>
            </a:pPr>
            <a:r>
              <a:rPr dirty="0" sz="1400" spc="85" b="1">
                <a:solidFill>
                  <a:srgbClr val="C00000"/>
                </a:solidFill>
                <a:latin typeface="Calibri"/>
                <a:cs typeface="Calibri"/>
              </a:rPr>
              <a:t>Contact</a:t>
            </a:r>
            <a:r>
              <a:rPr dirty="0" sz="1400" spc="-2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400" spc="80" b="1">
                <a:solidFill>
                  <a:srgbClr val="C00000"/>
                </a:solidFill>
                <a:latin typeface="Calibri"/>
                <a:cs typeface="Calibri"/>
              </a:rPr>
              <a:t>us </a:t>
            </a:r>
            <a:r>
              <a:rPr dirty="0" sz="1400" spc="50" b="1">
                <a:solidFill>
                  <a:srgbClr val="C00000"/>
                </a:solidFill>
                <a:latin typeface="Calibri"/>
                <a:cs typeface="Calibri"/>
              </a:rPr>
              <a:t>Incinerator</a:t>
            </a:r>
            <a:r>
              <a:rPr dirty="0" sz="1400" spc="-3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400" spc="45" b="1">
                <a:solidFill>
                  <a:srgbClr val="C00000"/>
                </a:solidFill>
                <a:latin typeface="Calibri"/>
                <a:cs typeface="Calibri"/>
              </a:rPr>
              <a:t>Gallery</a:t>
            </a:r>
            <a:endParaRPr sz="1400">
              <a:latin typeface="Calibri"/>
              <a:cs typeface="Calibri"/>
            </a:endParaRPr>
          </a:p>
          <a:p>
            <a:pPr marL="12700" marR="3442335">
              <a:lnSpc>
                <a:spcPct val="101699"/>
              </a:lnSpc>
              <a:spcBef>
                <a:spcPts val="1325"/>
              </a:spcBef>
            </a:pPr>
            <a:r>
              <a:rPr dirty="0" sz="1200">
                <a:latin typeface="Calibri"/>
                <a:cs typeface="Calibri"/>
              </a:rPr>
              <a:t>180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Holmes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Rd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Aberfeldie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3040 </a:t>
            </a:r>
            <a:r>
              <a:rPr dirty="0" sz="1200" i="1">
                <a:latin typeface="Calibri"/>
                <a:cs typeface="Calibri"/>
              </a:rPr>
              <a:t>Wurundjeri</a:t>
            </a:r>
            <a:r>
              <a:rPr dirty="0" sz="1200" spc="120" i="1">
                <a:latin typeface="Calibri"/>
                <a:cs typeface="Calibri"/>
              </a:rPr>
              <a:t> </a:t>
            </a:r>
            <a:r>
              <a:rPr dirty="0" sz="1200" i="1">
                <a:latin typeface="Calibri"/>
                <a:cs typeface="Calibri"/>
              </a:rPr>
              <a:t>Woi-wurrung</a:t>
            </a:r>
            <a:r>
              <a:rPr dirty="0" sz="1200" spc="135" i="1">
                <a:latin typeface="Calibri"/>
                <a:cs typeface="Calibri"/>
              </a:rPr>
              <a:t> </a:t>
            </a:r>
            <a:r>
              <a:rPr dirty="0" sz="1200" spc="-10" i="1">
                <a:latin typeface="Calibri"/>
                <a:cs typeface="Calibri"/>
              </a:rPr>
              <a:t>Country</a:t>
            </a:r>
            <a:r>
              <a:rPr dirty="0" sz="1200" spc="-10" i="1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03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9243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1750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u="sng" sz="1200" spc="-10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2"/>
              </a:rPr>
              <a:t>incinerator@mvcc.vic.gov.au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12"/>
            <a:ext cx="7560309" cy="1069214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01700" y="872744"/>
            <a:ext cx="5732145" cy="782700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000" spc="90" b="1">
                <a:solidFill>
                  <a:srgbClr val="C00000"/>
                </a:solidFill>
                <a:latin typeface="Calibri"/>
                <a:cs typeface="Calibri"/>
              </a:rPr>
              <a:t>Suitable</a:t>
            </a:r>
            <a:r>
              <a:rPr dirty="0" sz="2000" spc="-5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C00000"/>
                </a:solidFill>
                <a:latin typeface="Calibri"/>
                <a:cs typeface="Calibri"/>
              </a:rPr>
              <a:t>for</a:t>
            </a:r>
            <a:r>
              <a:rPr dirty="0" sz="2000" spc="-5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000" spc="80" b="1">
                <a:solidFill>
                  <a:srgbClr val="C00000"/>
                </a:solidFill>
                <a:latin typeface="Calibri"/>
                <a:cs typeface="Calibri"/>
              </a:rPr>
              <a:t>Prep</a:t>
            </a:r>
            <a:r>
              <a:rPr dirty="0" sz="2000" spc="-5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000" spc="55" b="1">
                <a:solidFill>
                  <a:srgbClr val="C00000"/>
                </a:solidFill>
                <a:latin typeface="Calibri"/>
                <a:cs typeface="Calibri"/>
              </a:rPr>
              <a:t>(Foundation)</a:t>
            </a:r>
            <a:r>
              <a:rPr dirty="0" sz="2000" b="1">
                <a:solidFill>
                  <a:srgbClr val="C00000"/>
                </a:solidFill>
                <a:latin typeface="Calibri"/>
                <a:cs typeface="Calibri"/>
              </a:rPr>
              <a:t> to</a:t>
            </a:r>
            <a:r>
              <a:rPr dirty="0" sz="2000" spc="5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000" spc="85" b="1">
                <a:solidFill>
                  <a:srgbClr val="C00000"/>
                </a:solidFill>
                <a:latin typeface="Calibri"/>
                <a:cs typeface="Calibri"/>
              </a:rPr>
              <a:t>Year</a:t>
            </a:r>
            <a:r>
              <a:rPr dirty="0" sz="2000" b="1">
                <a:solidFill>
                  <a:srgbClr val="C00000"/>
                </a:solidFill>
                <a:latin typeface="Calibri"/>
                <a:cs typeface="Calibri"/>
              </a:rPr>
              <a:t> 6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dirty="0" sz="1400" b="1">
                <a:solidFill>
                  <a:srgbClr val="C00000"/>
                </a:solidFill>
                <a:latin typeface="Calibri"/>
                <a:cs typeface="Calibri"/>
              </a:rPr>
              <a:t>About:</a:t>
            </a:r>
            <a:r>
              <a:rPr dirty="0" sz="1400" spc="9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C00000"/>
                </a:solidFill>
                <a:latin typeface="Calibri"/>
                <a:cs typeface="Calibri"/>
              </a:rPr>
              <a:t>The</a:t>
            </a:r>
            <a:r>
              <a:rPr dirty="0" sz="1400" spc="9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400" spc="65" b="1">
                <a:solidFill>
                  <a:srgbClr val="C00000"/>
                </a:solidFill>
                <a:latin typeface="Calibri"/>
                <a:cs typeface="Calibri"/>
              </a:rPr>
              <a:t>Education</a:t>
            </a:r>
            <a:r>
              <a:rPr dirty="0" sz="1400" spc="95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400" spc="75" b="1">
                <a:solidFill>
                  <a:srgbClr val="C00000"/>
                </a:solidFill>
                <a:latin typeface="Calibri"/>
                <a:cs typeface="Calibri"/>
              </a:rPr>
              <a:t>Resource</a:t>
            </a:r>
            <a:endParaRPr sz="1400">
              <a:latin typeface="Calibri"/>
              <a:cs typeface="Calibri"/>
            </a:endParaRPr>
          </a:p>
          <a:p>
            <a:pPr marL="12700" marR="61594">
              <a:lnSpc>
                <a:spcPct val="117100"/>
              </a:lnSpc>
              <a:spcBef>
                <a:spcPts val="1055"/>
              </a:spcBef>
            </a:pPr>
            <a:r>
              <a:rPr dirty="0" sz="1200" spc="20">
                <a:latin typeface="Calibri"/>
                <a:cs typeface="Calibri"/>
              </a:rPr>
              <a:t>This education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resource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is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to provide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support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for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teachers,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parents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and primary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40">
                <a:latin typeface="Calibri"/>
                <a:cs typeface="Calibri"/>
              </a:rPr>
              <a:t>school </a:t>
            </a:r>
            <a:r>
              <a:rPr dirty="0" sz="1200">
                <a:latin typeface="Calibri"/>
                <a:cs typeface="Calibri"/>
              </a:rPr>
              <a:t>students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from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Prep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 spc="-60">
                <a:latin typeface="Calibri"/>
                <a:cs typeface="Calibri"/>
              </a:rPr>
              <a:t>–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Year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6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engage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with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exhibition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Playground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Project </a:t>
            </a:r>
            <a:r>
              <a:rPr dirty="0" sz="1200">
                <a:latin typeface="Calibri"/>
                <a:cs typeface="Calibri"/>
              </a:rPr>
              <a:t>Melbourne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at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Incinerator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Gallery.</a:t>
            </a:r>
            <a:endParaRPr sz="1200">
              <a:latin typeface="Calibri"/>
              <a:cs typeface="Calibri"/>
            </a:endParaRPr>
          </a:p>
          <a:p>
            <a:pPr marL="12700" marR="5080">
              <a:lnSpc>
                <a:spcPct val="117000"/>
              </a:lnSpc>
              <a:spcBef>
                <a:spcPts val="994"/>
              </a:spcBef>
            </a:pPr>
            <a:r>
              <a:rPr dirty="0" sz="1200" spc="10">
                <a:latin typeface="Calibri"/>
                <a:cs typeface="Calibri"/>
              </a:rPr>
              <a:t>This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resource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will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support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further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learning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in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the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classroom,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before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and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after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visiting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the </a:t>
            </a:r>
            <a:r>
              <a:rPr dirty="0" sz="1200" spc="20">
                <a:latin typeface="Calibri"/>
                <a:cs typeface="Calibri"/>
              </a:rPr>
              <a:t>exhibition.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Students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will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discover, the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origins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of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playgrounds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and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the history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of </a:t>
            </a:r>
            <a:r>
              <a:rPr dirty="0" sz="1200" spc="10">
                <a:latin typeface="Calibri"/>
                <a:cs typeface="Calibri"/>
              </a:rPr>
              <a:t>playground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design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over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the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last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150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years,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the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different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types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of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playground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 spc="45">
                <a:latin typeface="Calibri"/>
                <a:cs typeface="Calibri"/>
              </a:rPr>
              <a:t>designs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 spc="-50">
                <a:latin typeface="Calibri"/>
                <a:cs typeface="Calibri"/>
              </a:rPr>
              <a:t>– </a:t>
            </a:r>
            <a:r>
              <a:rPr dirty="0" sz="1200" spc="20">
                <a:latin typeface="Calibri"/>
                <a:cs typeface="Calibri"/>
              </a:rPr>
              <a:t>playable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sculpture,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landscape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playgrounds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and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activist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playgrounds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and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learn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about</a:t>
            </a:r>
            <a:r>
              <a:rPr dirty="0" sz="1200" spc="50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the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artists,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designers,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architects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and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activists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behind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the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playgrounds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in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the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exhibition.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50"/>
              </a:spcBef>
            </a:pPr>
            <a:r>
              <a:rPr dirty="0" sz="1200" spc="10">
                <a:latin typeface="Calibri"/>
                <a:cs typeface="Calibri"/>
              </a:rPr>
              <a:t>There</a:t>
            </a:r>
            <a:r>
              <a:rPr dirty="0" sz="120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are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two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 spc="45">
                <a:latin typeface="Calibri"/>
                <a:cs typeface="Calibri"/>
              </a:rPr>
              <a:t>resources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one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to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use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 spc="10" b="1">
                <a:latin typeface="Calibri"/>
                <a:cs typeface="Calibri"/>
              </a:rPr>
              <a:t>before</a:t>
            </a:r>
            <a:r>
              <a:rPr dirty="0" sz="1200" spc="5" b="1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visiting the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exhibition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and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one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to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use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 spc="-10" b="1">
                <a:latin typeface="Calibri"/>
                <a:cs typeface="Calibri"/>
              </a:rPr>
              <a:t>after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45"/>
              </a:spcBef>
            </a:pPr>
            <a:r>
              <a:rPr dirty="0" sz="1200" spc="10">
                <a:latin typeface="Calibri"/>
                <a:cs typeface="Calibri"/>
              </a:rPr>
              <a:t>the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experiencing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the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exhibition.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40"/>
              </a:spcBef>
            </a:pPr>
            <a:r>
              <a:rPr dirty="0" sz="1200" b="1">
                <a:solidFill>
                  <a:srgbClr val="C00000"/>
                </a:solidFill>
                <a:latin typeface="Calibri"/>
                <a:cs typeface="Calibri"/>
              </a:rPr>
              <a:t>The</a:t>
            </a:r>
            <a:r>
              <a:rPr dirty="0" sz="1200" spc="15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C00000"/>
                </a:solidFill>
                <a:latin typeface="Calibri"/>
                <a:cs typeface="Calibri"/>
              </a:rPr>
              <a:t>Playground</a:t>
            </a:r>
            <a:r>
              <a:rPr dirty="0" sz="1200" spc="15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200" spc="50" b="1">
                <a:solidFill>
                  <a:srgbClr val="C00000"/>
                </a:solidFill>
                <a:latin typeface="Calibri"/>
                <a:cs typeface="Calibri"/>
              </a:rPr>
              <a:t>Project</a:t>
            </a:r>
            <a:r>
              <a:rPr dirty="0" sz="1200" spc="155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C00000"/>
                </a:solidFill>
                <a:latin typeface="Calibri"/>
                <a:cs typeface="Calibri"/>
              </a:rPr>
              <a:t>Melbourne</a:t>
            </a:r>
            <a:r>
              <a:rPr dirty="0" sz="1200" spc="15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200" spc="-60" b="1">
                <a:solidFill>
                  <a:srgbClr val="C00000"/>
                </a:solidFill>
                <a:latin typeface="Calibri"/>
                <a:cs typeface="Calibri"/>
              </a:rPr>
              <a:t>–</a:t>
            </a:r>
            <a:r>
              <a:rPr dirty="0" sz="1200" spc="165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C00000"/>
                </a:solidFill>
                <a:latin typeface="Calibri"/>
                <a:cs typeface="Calibri"/>
              </a:rPr>
              <a:t>Before</a:t>
            </a:r>
            <a:r>
              <a:rPr dirty="0" sz="1200" spc="14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C00000"/>
                </a:solidFill>
                <a:latin typeface="Calibri"/>
                <a:cs typeface="Calibri"/>
              </a:rPr>
              <a:t>your</a:t>
            </a:r>
            <a:r>
              <a:rPr dirty="0" sz="1200" spc="165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C00000"/>
                </a:solidFill>
                <a:latin typeface="Calibri"/>
                <a:cs typeface="Calibri"/>
              </a:rPr>
              <a:t>Playground</a:t>
            </a:r>
            <a:r>
              <a:rPr dirty="0" sz="1200" spc="15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200" spc="60" b="1">
                <a:solidFill>
                  <a:srgbClr val="C00000"/>
                </a:solidFill>
                <a:latin typeface="Calibri"/>
                <a:cs typeface="Calibri"/>
              </a:rPr>
              <a:t>Experience</a:t>
            </a:r>
            <a:r>
              <a:rPr dirty="0" sz="1200" spc="15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200" spc="55" b="1">
                <a:solidFill>
                  <a:srgbClr val="C00000"/>
                </a:solidFill>
                <a:latin typeface="Calibri"/>
                <a:cs typeface="Calibri"/>
              </a:rPr>
              <a:t>Resource:</a:t>
            </a:r>
            <a:endParaRPr sz="1200">
              <a:latin typeface="Calibri"/>
              <a:cs typeface="Calibri"/>
            </a:endParaRPr>
          </a:p>
          <a:p>
            <a:pPr marL="12700" marR="14604">
              <a:lnSpc>
                <a:spcPct val="117000"/>
              </a:lnSpc>
              <a:spcBef>
                <a:spcPts val="1005"/>
              </a:spcBef>
            </a:pPr>
            <a:r>
              <a:rPr dirty="0" sz="1200" spc="20">
                <a:latin typeface="Calibri"/>
                <a:cs typeface="Calibri"/>
              </a:rPr>
              <a:t>This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part of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the resource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provides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prompting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questions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and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images -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 spc="50">
                <a:solidFill>
                  <a:srgbClr val="C00000"/>
                </a:solidFill>
                <a:latin typeface="Calibri"/>
                <a:cs typeface="Calibri"/>
              </a:rPr>
              <a:t>See</a:t>
            </a:r>
            <a:r>
              <a:rPr dirty="0" sz="1200" spc="50">
                <a:latin typeface="Calibri"/>
                <a:cs typeface="Calibri"/>
              </a:rPr>
              <a:t>,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 spc="20">
                <a:solidFill>
                  <a:srgbClr val="C00000"/>
                </a:solidFill>
                <a:latin typeface="Calibri"/>
                <a:cs typeface="Calibri"/>
              </a:rPr>
              <a:t>Think </a:t>
            </a:r>
            <a:r>
              <a:rPr dirty="0" sz="1200" spc="-25">
                <a:latin typeface="Calibri"/>
                <a:cs typeface="Calibri"/>
              </a:rPr>
              <a:t>and </a:t>
            </a:r>
            <a:r>
              <a:rPr dirty="0" sz="1200" spc="10">
                <a:solidFill>
                  <a:srgbClr val="C00000"/>
                </a:solidFill>
                <a:latin typeface="Calibri"/>
                <a:cs typeface="Calibri"/>
              </a:rPr>
              <a:t>Wonder</a:t>
            </a:r>
            <a:r>
              <a:rPr dirty="0" sz="1200" spc="3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to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assist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teachers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and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students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in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preparing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for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their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visit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to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the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exhibition, </a:t>
            </a:r>
            <a:r>
              <a:rPr dirty="0" sz="1200" spc="10">
                <a:latin typeface="Calibri"/>
                <a:cs typeface="Calibri"/>
              </a:rPr>
              <a:t>allowing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students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to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think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about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playground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design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and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the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purpose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of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playgrounds.</a:t>
            </a:r>
            <a:r>
              <a:rPr dirty="0" sz="1200" spc="50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This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will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be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accompanied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with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a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10">
                <a:solidFill>
                  <a:srgbClr val="C00000"/>
                </a:solidFill>
                <a:latin typeface="Calibri"/>
                <a:cs typeface="Calibri"/>
              </a:rPr>
              <a:t>Create</a:t>
            </a:r>
            <a:r>
              <a:rPr dirty="0" sz="1200" spc="2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activity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to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re-enforce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this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classroom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45">
                <a:latin typeface="Calibri"/>
                <a:cs typeface="Calibri"/>
              </a:rPr>
              <a:t>discussion </a:t>
            </a:r>
            <a:r>
              <a:rPr dirty="0" sz="1200" spc="10">
                <a:latin typeface="Calibri"/>
                <a:cs typeface="Calibri"/>
              </a:rPr>
              <a:t>and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give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students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the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opportunity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to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come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up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with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their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own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playground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 spc="45">
                <a:latin typeface="Calibri"/>
                <a:cs typeface="Calibri"/>
              </a:rPr>
              <a:t>designs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before </a:t>
            </a:r>
            <a:r>
              <a:rPr dirty="0" sz="1200" spc="10">
                <a:latin typeface="Calibri"/>
                <a:cs typeface="Calibri"/>
              </a:rPr>
              <a:t>they visit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the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gallery.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The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‘Create’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work will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provide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a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good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discussion</a:t>
            </a:r>
            <a:r>
              <a:rPr dirty="0" sz="1200" spc="10">
                <a:latin typeface="Calibri"/>
                <a:cs typeface="Calibri"/>
              </a:rPr>
              <a:t> point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when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they </a:t>
            </a:r>
            <a:r>
              <a:rPr dirty="0" sz="1200">
                <a:latin typeface="Calibri"/>
                <a:cs typeface="Calibri"/>
              </a:rPr>
              <a:t>return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classroom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after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visiting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exhibition,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they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65">
                <a:latin typeface="Calibri"/>
                <a:cs typeface="Calibri"/>
              </a:rPr>
              <a:t>can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return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these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designs </a:t>
            </a:r>
            <a:r>
              <a:rPr dirty="0" sz="1200" spc="10">
                <a:latin typeface="Calibri"/>
                <a:cs typeface="Calibri"/>
              </a:rPr>
              <a:t>and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consider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what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they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might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keep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or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change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about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them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once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they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have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learnt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more </a:t>
            </a:r>
            <a:r>
              <a:rPr dirty="0" sz="1200" spc="10">
                <a:latin typeface="Calibri"/>
                <a:cs typeface="Calibri"/>
              </a:rPr>
              <a:t>about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playground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design.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40"/>
              </a:spcBef>
            </a:pPr>
            <a:r>
              <a:rPr dirty="0" sz="1200" b="1">
                <a:solidFill>
                  <a:srgbClr val="C00000"/>
                </a:solidFill>
                <a:latin typeface="Calibri"/>
                <a:cs typeface="Calibri"/>
              </a:rPr>
              <a:t>The</a:t>
            </a:r>
            <a:r>
              <a:rPr dirty="0" sz="1200" spc="13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C00000"/>
                </a:solidFill>
                <a:latin typeface="Calibri"/>
                <a:cs typeface="Calibri"/>
              </a:rPr>
              <a:t>Playground</a:t>
            </a:r>
            <a:r>
              <a:rPr dirty="0" sz="1200" spc="135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200" spc="50" b="1">
                <a:solidFill>
                  <a:srgbClr val="C00000"/>
                </a:solidFill>
                <a:latin typeface="Calibri"/>
                <a:cs typeface="Calibri"/>
              </a:rPr>
              <a:t>Project</a:t>
            </a:r>
            <a:r>
              <a:rPr dirty="0" sz="1200" spc="135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C00000"/>
                </a:solidFill>
                <a:latin typeface="Calibri"/>
                <a:cs typeface="Calibri"/>
              </a:rPr>
              <a:t>Melbourne</a:t>
            </a:r>
            <a:r>
              <a:rPr dirty="0" sz="1200" spc="13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200" spc="-60" b="1">
                <a:solidFill>
                  <a:srgbClr val="C00000"/>
                </a:solidFill>
                <a:latin typeface="Calibri"/>
                <a:cs typeface="Calibri"/>
              </a:rPr>
              <a:t>–</a:t>
            </a:r>
            <a:r>
              <a:rPr dirty="0" sz="1200" spc="145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C00000"/>
                </a:solidFill>
                <a:latin typeface="Calibri"/>
                <a:cs typeface="Calibri"/>
              </a:rPr>
              <a:t>After</a:t>
            </a:r>
            <a:r>
              <a:rPr dirty="0" sz="1200" spc="14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C00000"/>
                </a:solidFill>
                <a:latin typeface="Calibri"/>
                <a:cs typeface="Calibri"/>
              </a:rPr>
              <a:t>your</a:t>
            </a:r>
            <a:r>
              <a:rPr dirty="0" sz="1200" spc="145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C00000"/>
                </a:solidFill>
                <a:latin typeface="Calibri"/>
                <a:cs typeface="Calibri"/>
              </a:rPr>
              <a:t>Playground</a:t>
            </a:r>
            <a:r>
              <a:rPr dirty="0" sz="1200" spc="13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200" spc="60" b="1">
                <a:solidFill>
                  <a:srgbClr val="C00000"/>
                </a:solidFill>
                <a:latin typeface="Calibri"/>
                <a:cs typeface="Calibri"/>
              </a:rPr>
              <a:t>Experience</a:t>
            </a:r>
            <a:r>
              <a:rPr dirty="0" sz="1200" spc="135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200" spc="55" b="1">
                <a:solidFill>
                  <a:srgbClr val="C00000"/>
                </a:solidFill>
                <a:latin typeface="Calibri"/>
                <a:cs typeface="Calibri"/>
              </a:rPr>
              <a:t>Resource:</a:t>
            </a:r>
            <a:endParaRPr sz="1200">
              <a:latin typeface="Calibri"/>
              <a:cs typeface="Calibri"/>
            </a:endParaRPr>
          </a:p>
          <a:p>
            <a:pPr marL="12700" marR="41275">
              <a:lnSpc>
                <a:spcPct val="117000"/>
              </a:lnSpc>
              <a:spcBef>
                <a:spcPts val="1000"/>
              </a:spcBef>
            </a:pPr>
            <a:r>
              <a:rPr dirty="0" sz="1200" spc="10">
                <a:latin typeface="Calibri"/>
                <a:cs typeface="Calibri"/>
              </a:rPr>
              <a:t>This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part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of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the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resource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highlights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the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key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playground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 spc="45">
                <a:latin typeface="Calibri"/>
                <a:cs typeface="Calibri"/>
              </a:rPr>
              <a:t>designs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and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playable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 spc="35">
                <a:latin typeface="Calibri"/>
                <a:cs typeface="Calibri"/>
              </a:rPr>
              <a:t>sculptures </a:t>
            </a:r>
            <a:r>
              <a:rPr dirty="0" sz="1200" spc="10">
                <a:latin typeface="Calibri"/>
                <a:cs typeface="Calibri"/>
              </a:rPr>
              <a:t>in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the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exhibition,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enabling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students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to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reflect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on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the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themes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of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the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playground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designs</a:t>
            </a:r>
            <a:r>
              <a:rPr dirty="0" sz="1200" spc="50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in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the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exhibition,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the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artists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and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designers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behind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the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playgrounds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with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insights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into </a:t>
            </a:r>
            <a:r>
              <a:rPr dirty="0" sz="1200" spc="10">
                <a:latin typeface="Calibri"/>
                <a:cs typeface="Calibri"/>
              </a:rPr>
              <a:t>their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inspiration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and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design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process.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The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resource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 spc="65">
                <a:latin typeface="Calibri"/>
                <a:cs typeface="Calibri"/>
              </a:rPr>
              <a:t>uses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the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framework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of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 spc="50">
                <a:solidFill>
                  <a:srgbClr val="C00000"/>
                </a:solidFill>
                <a:latin typeface="Calibri"/>
                <a:cs typeface="Calibri"/>
              </a:rPr>
              <a:t>See</a:t>
            </a:r>
            <a:r>
              <a:rPr dirty="0" sz="1200" spc="50">
                <a:latin typeface="Calibri"/>
                <a:cs typeface="Calibri"/>
              </a:rPr>
              <a:t>,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C00000"/>
                </a:solidFill>
                <a:latin typeface="Calibri"/>
                <a:cs typeface="Calibri"/>
              </a:rPr>
              <a:t>Think</a:t>
            </a:r>
            <a:r>
              <a:rPr dirty="0" sz="1200" spc="-10">
                <a:latin typeface="Calibri"/>
                <a:cs typeface="Calibri"/>
              </a:rPr>
              <a:t>, </a:t>
            </a:r>
            <a:r>
              <a:rPr dirty="0" sz="1200" spc="10">
                <a:solidFill>
                  <a:srgbClr val="C00000"/>
                </a:solidFill>
                <a:latin typeface="Calibri"/>
                <a:cs typeface="Calibri"/>
              </a:rPr>
              <a:t>Wonder</a:t>
            </a:r>
            <a:r>
              <a:rPr dirty="0" sz="1200" spc="10">
                <a:latin typeface="Calibri"/>
                <a:cs typeface="Calibri"/>
              </a:rPr>
              <a:t>,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and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10">
                <a:solidFill>
                  <a:srgbClr val="C00000"/>
                </a:solidFill>
                <a:latin typeface="Calibri"/>
                <a:cs typeface="Calibri"/>
              </a:rPr>
              <a:t>Create</a:t>
            </a:r>
            <a:r>
              <a:rPr dirty="0" sz="1200" spc="2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providing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classroom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activities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that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support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the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aims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of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the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Visual </a:t>
            </a:r>
            <a:r>
              <a:rPr dirty="0" sz="1200" spc="20">
                <a:latin typeface="Calibri"/>
                <a:cs typeface="Calibri"/>
              </a:rPr>
              <a:t>Arts,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Design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and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Technologies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and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Humanities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curriculum.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Aboriginal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and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Torres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Strait </a:t>
            </a:r>
            <a:r>
              <a:rPr dirty="0" sz="1200" spc="20">
                <a:latin typeface="Calibri"/>
                <a:cs typeface="Calibri"/>
              </a:rPr>
              <a:t>Islander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Histories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and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Cultures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and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Personal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and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Social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Capability.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 spc="45">
                <a:latin typeface="Calibri"/>
                <a:cs typeface="Calibri"/>
              </a:rPr>
              <a:t>Curriculum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 spc="40">
                <a:latin typeface="Calibri"/>
                <a:cs typeface="Calibri"/>
              </a:rPr>
              <a:t>Links </a:t>
            </a:r>
            <a:r>
              <a:rPr dirty="0" sz="1200">
                <a:latin typeface="Calibri"/>
                <a:cs typeface="Calibri"/>
              </a:rPr>
              <a:t>are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at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end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this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resource.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72720">
              <a:lnSpc>
                <a:spcPts val="1425"/>
              </a:lnSpc>
            </a:pPr>
            <a:r>
              <a:rPr dirty="0"/>
              <a:t>Page</a:t>
            </a:r>
            <a:r>
              <a:rPr dirty="0" spc="-15"/>
              <a:t> </a:t>
            </a:r>
            <a:fld id="{81D60167-4931-47E6-BA6A-407CBD079E47}" type="slidenum">
              <a:rPr dirty="0" spc="-50"/>
              <a:t>2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150355" y="10077662"/>
            <a:ext cx="508000" cy="1962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z="1200">
                <a:latin typeface="Arial"/>
                <a:cs typeface="Arial"/>
              </a:rPr>
              <a:t>Page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50">
                <a:latin typeface="Arial"/>
                <a:cs typeface="Arial"/>
              </a:rPr>
              <a:t>4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01700" y="887983"/>
            <a:ext cx="5925820" cy="31661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60" b="1">
                <a:solidFill>
                  <a:srgbClr val="C00000"/>
                </a:solidFill>
                <a:latin typeface="Calibri"/>
                <a:cs typeface="Calibri"/>
              </a:rPr>
              <a:t>Primary:</a:t>
            </a:r>
            <a:r>
              <a:rPr dirty="0" sz="1800" spc="-3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70" b="1">
                <a:solidFill>
                  <a:srgbClr val="C00000"/>
                </a:solidFill>
                <a:latin typeface="Calibri"/>
                <a:cs typeface="Calibri"/>
              </a:rPr>
              <a:t>Foundation</a:t>
            </a:r>
            <a:r>
              <a:rPr dirty="0" sz="1800" spc="-3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-90" b="1">
                <a:solidFill>
                  <a:srgbClr val="C00000"/>
                </a:solidFill>
                <a:latin typeface="Calibri"/>
                <a:cs typeface="Calibri"/>
              </a:rPr>
              <a:t>–</a:t>
            </a:r>
            <a:r>
              <a:rPr dirty="0" sz="1800" spc="-25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80" b="1">
                <a:solidFill>
                  <a:srgbClr val="C00000"/>
                </a:solidFill>
                <a:latin typeface="Calibri"/>
                <a:cs typeface="Calibri"/>
              </a:rPr>
              <a:t>Year</a:t>
            </a:r>
            <a:r>
              <a:rPr dirty="0" sz="1800" spc="-25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C00000"/>
                </a:solidFill>
                <a:latin typeface="Calibri"/>
                <a:cs typeface="Calibri"/>
              </a:rPr>
              <a:t>6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390"/>
              </a:spcBef>
            </a:pPr>
            <a:r>
              <a:rPr dirty="0" sz="1400" spc="95" b="1">
                <a:solidFill>
                  <a:srgbClr val="C00000"/>
                </a:solidFill>
                <a:latin typeface="Calibri"/>
                <a:cs typeface="Calibri"/>
              </a:rPr>
              <a:t>BEFORE</a:t>
            </a:r>
            <a:r>
              <a:rPr dirty="0" sz="1400" spc="-35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400" spc="75" b="1">
                <a:solidFill>
                  <a:srgbClr val="C00000"/>
                </a:solidFill>
                <a:latin typeface="Calibri"/>
                <a:cs typeface="Calibri"/>
              </a:rPr>
              <a:t>YOUR</a:t>
            </a:r>
            <a:r>
              <a:rPr dirty="0" sz="1400" spc="-3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400" spc="35" b="1">
                <a:solidFill>
                  <a:srgbClr val="C00000"/>
                </a:solidFill>
                <a:latin typeface="Calibri"/>
                <a:cs typeface="Calibri"/>
              </a:rPr>
              <a:t>VISIT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80"/>
              </a:spcBef>
            </a:pPr>
            <a:r>
              <a:rPr dirty="0" sz="1400" spc="10">
                <a:solidFill>
                  <a:srgbClr val="C00000"/>
                </a:solidFill>
                <a:latin typeface="Calibri"/>
                <a:cs typeface="Calibri"/>
              </a:rPr>
              <a:t>What</a:t>
            </a:r>
            <a:r>
              <a:rPr dirty="0" sz="1400" spc="4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400" spc="65">
                <a:solidFill>
                  <a:srgbClr val="C00000"/>
                </a:solidFill>
                <a:latin typeface="Calibri"/>
                <a:cs typeface="Calibri"/>
              </a:rPr>
              <a:t>is</a:t>
            </a:r>
            <a:r>
              <a:rPr dirty="0" sz="1400" spc="3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400" spc="10">
                <a:solidFill>
                  <a:srgbClr val="C00000"/>
                </a:solidFill>
                <a:latin typeface="Calibri"/>
                <a:cs typeface="Calibri"/>
              </a:rPr>
              <a:t>The</a:t>
            </a:r>
            <a:r>
              <a:rPr dirty="0" sz="1400" spc="4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400" spc="10">
                <a:solidFill>
                  <a:srgbClr val="C00000"/>
                </a:solidFill>
                <a:latin typeface="Calibri"/>
                <a:cs typeface="Calibri"/>
              </a:rPr>
              <a:t>Playground</a:t>
            </a:r>
            <a:r>
              <a:rPr dirty="0" sz="1400" spc="4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400" spc="10">
                <a:solidFill>
                  <a:srgbClr val="C00000"/>
                </a:solidFill>
                <a:latin typeface="Calibri"/>
                <a:cs typeface="Calibri"/>
              </a:rPr>
              <a:t>Project</a:t>
            </a:r>
            <a:r>
              <a:rPr dirty="0" sz="1400" spc="4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C00000"/>
                </a:solidFill>
                <a:latin typeface="Calibri"/>
                <a:cs typeface="Calibri"/>
              </a:rPr>
              <a:t>Melbourne?</a:t>
            </a:r>
            <a:endParaRPr sz="1400">
              <a:latin typeface="Calibri"/>
              <a:cs typeface="Calibri"/>
            </a:endParaRPr>
          </a:p>
          <a:p>
            <a:pPr marL="12700" marR="5080">
              <a:lnSpc>
                <a:spcPct val="117100"/>
              </a:lnSpc>
              <a:spcBef>
                <a:spcPts val="1055"/>
              </a:spcBef>
            </a:pPr>
            <a:r>
              <a:rPr dirty="0" sz="1200" spc="10">
                <a:latin typeface="Calibri"/>
                <a:cs typeface="Calibri"/>
              </a:rPr>
              <a:t>The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Playground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Project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Melbourne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is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a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special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exhibition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that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 spc="60">
                <a:latin typeface="Calibri"/>
                <a:cs typeface="Calibri"/>
              </a:rPr>
              <a:t>has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travelled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all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around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the </a:t>
            </a:r>
            <a:r>
              <a:rPr dirty="0" sz="1200" spc="10">
                <a:latin typeface="Calibri"/>
                <a:cs typeface="Calibri"/>
              </a:rPr>
              <a:t>world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and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is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showing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in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Australia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for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the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first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time.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It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is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an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exhibition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all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about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playgrounds,</a:t>
            </a:r>
            <a:r>
              <a:rPr dirty="0" sz="1200" spc="500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a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place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that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you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all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know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well.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You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will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discover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playgrounds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from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150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years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ago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right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up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to </a:t>
            </a:r>
            <a:r>
              <a:rPr dirty="0" sz="1200" spc="20">
                <a:latin typeface="Calibri"/>
                <a:cs typeface="Calibri"/>
              </a:rPr>
              <a:t>today,</a:t>
            </a:r>
            <a:r>
              <a:rPr dirty="0" sz="1200" spc="-1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and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you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will</a:t>
            </a:r>
            <a:r>
              <a:rPr dirty="0" sz="1200" spc="-1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get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to</a:t>
            </a:r>
            <a:r>
              <a:rPr dirty="0" sz="1200" spc="-1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play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on</a:t>
            </a:r>
            <a:r>
              <a:rPr dirty="0" sz="1200" spc="-1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three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different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playgrounds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at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the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exhibition</a:t>
            </a:r>
            <a:r>
              <a:rPr dirty="0" sz="1200" spc="-15">
                <a:latin typeface="Calibri"/>
                <a:cs typeface="Calibri"/>
              </a:rPr>
              <a:t> </a:t>
            </a:r>
            <a:r>
              <a:rPr dirty="0" sz="1200" spc="80">
                <a:latin typeface="Calibri"/>
                <a:cs typeface="Calibri"/>
              </a:rPr>
              <a:t>as</a:t>
            </a:r>
            <a:r>
              <a:rPr dirty="0" sz="1200" spc="-1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well!</a:t>
            </a:r>
            <a:endParaRPr sz="1200">
              <a:latin typeface="Calibri"/>
              <a:cs typeface="Calibri"/>
            </a:endParaRPr>
          </a:p>
          <a:p>
            <a:pPr marL="12700" marR="88265">
              <a:lnSpc>
                <a:spcPct val="117100"/>
              </a:lnSpc>
              <a:spcBef>
                <a:spcPts val="994"/>
              </a:spcBef>
            </a:pPr>
            <a:r>
              <a:rPr dirty="0" sz="1200" spc="10">
                <a:latin typeface="Calibri"/>
                <a:cs typeface="Calibri"/>
              </a:rPr>
              <a:t>At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The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Playground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Project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Melbourne,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there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are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large-</a:t>
            </a:r>
            <a:r>
              <a:rPr dirty="0" sz="1200" spc="65">
                <a:latin typeface="Calibri"/>
                <a:cs typeface="Calibri"/>
              </a:rPr>
              <a:t>scale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photos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and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videos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of </a:t>
            </a:r>
            <a:r>
              <a:rPr dirty="0" sz="1200" spc="20">
                <a:latin typeface="Calibri"/>
                <a:cs typeface="Calibri"/>
              </a:rPr>
              <a:t>playgrounds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from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all </a:t>
            </a:r>
            <a:r>
              <a:rPr dirty="0" sz="1200" spc="10">
                <a:latin typeface="Calibri"/>
                <a:cs typeface="Calibri"/>
              </a:rPr>
              <a:t>different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parts of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the world including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Europe, America and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Australia.</a:t>
            </a:r>
            <a:endParaRPr sz="1200">
              <a:latin typeface="Calibri"/>
              <a:cs typeface="Calibri"/>
            </a:endParaRPr>
          </a:p>
          <a:p>
            <a:pPr marL="12700" marR="237490">
              <a:lnSpc>
                <a:spcPct val="117100"/>
              </a:lnSpc>
              <a:spcBef>
                <a:spcPts val="994"/>
              </a:spcBef>
            </a:pPr>
            <a:r>
              <a:rPr dirty="0" sz="1200" spc="30">
                <a:latin typeface="Calibri"/>
                <a:cs typeface="Calibri"/>
              </a:rPr>
              <a:t>Here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 spc="30">
                <a:latin typeface="Calibri"/>
                <a:cs typeface="Calibri"/>
              </a:rPr>
              <a:t>are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some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of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the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 spc="30">
                <a:latin typeface="Calibri"/>
                <a:cs typeface="Calibri"/>
              </a:rPr>
              <a:t>playgrounds,</a:t>
            </a:r>
            <a:r>
              <a:rPr dirty="0" sz="1200">
                <a:latin typeface="Calibri"/>
                <a:cs typeface="Calibri"/>
              </a:rPr>
              <a:t> </a:t>
            </a:r>
            <a:r>
              <a:rPr dirty="0" sz="1200" spc="30">
                <a:latin typeface="Calibri"/>
                <a:cs typeface="Calibri"/>
              </a:rPr>
              <a:t>play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 spc="30">
                <a:latin typeface="Calibri"/>
                <a:cs typeface="Calibri"/>
              </a:rPr>
              <a:t>sculptures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 spc="30">
                <a:latin typeface="Calibri"/>
                <a:cs typeface="Calibri"/>
              </a:rPr>
              <a:t>and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landscape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 spc="30">
                <a:latin typeface="Calibri"/>
                <a:cs typeface="Calibri"/>
              </a:rPr>
              <a:t>playgrounds</a:t>
            </a:r>
            <a:r>
              <a:rPr dirty="0" sz="1200">
                <a:latin typeface="Calibri"/>
                <a:cs typeface="Calibri"/>
              </a:rPr>
              <a:t> </a:t>
            </a:r>
            <a:r>
              <a:rPr dirty="0" sz="1200" spc="30">
                <a:latin typeface="Calibri"/>
                <a:cs typeface="Calibri"/>
              </a:rPr>
              <a:t>you</a:t>
            </a:r>
            <a:r>
              <a:rPr dirty="0" sz="1200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will </a:t>
            </a:r>
            <a:r>
              <a:rPr dirty="0" sz="1200" spc="50">
                <a:latin typeface="Calibri"/>
                <a:cs typeface="Calibri"/>
              </a:rPr>
              <a:t>see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photos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of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when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you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visit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The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Playground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Project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Melbourne.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901700" y="6449059"/>
            <a:ext cx="2970530" cy="302260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L="12700" marR="5080">
              <a:lnSpc>
                <a:spcPct val="101699"/>
              </a:lnSpc>
              <a:spcBef>
                <a:spcPts val="80"/>
              </a:spcBef>
            </a:pPr>
            <a:r>
              <a:rPr dirty="0" sz="900" spc="10">
                <a:latin typeface="Calibri"/>
                <a:cs typeface="Calibri"/>
              </a:rPr>
              <a:t>Above:</a:t>
            </a:r>
            <a:r>
              <a:rPr dirty="0" sz="900" spc="30">
                <a:latin typeface="Calibri"/>
                <a:cs typeface="Calibri"/>
              </a:rPr>
              <a:t> </a:t>
            </a:r>
            <a:r>
              <a:rPr dirty="0" sz="900" spc="20">
                <a:latin typeface="Calibri"/>
                <a:cs typeface="Calibri"/>
              </a:rPr>
              <a:t>M.Paul </a:t>
            </a:r>
            <a:r>
              <a:rPr dirty="0" sz="900" spc="10">
                <a:latin typeface="Calibri"/>
                <a:cs typeface="Calibri"/>
              </a:rPr>
              <a:t>Friedberg,</a:t>
            </a:r>
            <a:r>
              <a:rPr dirty="0" sz="900" spc="30">
                <a:latin typeface="Calibri"/>
                <a:cs typeface="Calibri"/>
              </a:rPr>
              <a:t> </a:t>
            </a:r>
            <a:r>
              <a:rPr dirty="0" sz="900" spc="20">
                <a:latin typeface="Calibri"/>
                <a:cs typeface="Calibri"/>
              </a:rPr>
              <a:t>Riis</a:t>
            </a:r>
            <a:r>
              <a:rPr dirty="0" sz="900" spc="30">
                <a:latin typeface="Calibri"/>
                <a:cs typeface="Calibri"/>
              </a:rPr>
              <a:t> </a:t>
            </a:r>
            <a:r>
              <a:rPr dirty="0" sz="900" spc="20">
                <a:latin typeface="Calibri"/>
                <a:cs typeface="Calibri"/>
              </a:rPr>
              <a:t>Park</a:t>
            </a:r>
            <a:r>
              <a:rPr dirty="0" sz="900" spc="25">
                <a:latin typeface="Calibri"/>
                <a:cs typeface="Calibri"/>
              </a:rPr>
              <a:t> </a:t>
            </a:r>
            <a:r>
              <a:rPr dirty="0" sz="900" spc="20">
                <a:latin typeface="Calibri"/>
                <a:cs typeface="Calibri"/>
              </a:rPr>
              <a:t>Plaza,</a:t>
            </a:r>
            <a:r>
              <a:rPr dirty="0" sz="900" spc="30">
                <a:latin typeface="Calibri"/>
                <a:cs typeface="Calibri"/>
              </a:rPr>
              <a:t> </a:t>
            </a:r>
            <a:r>
              <a:rPr dirty="0" sz="900" spc="20">
                <a:latin typeface="Calibri"/>
                <a:cs typeface="Calibri"/>
              </a:rPr>
              <a:t>Jacob</a:t>
            </a:r>
            <a:r>
              <a:rPr dirty="0" sz="900" spc="35">
                <a:latin typeface="Calibri"/>
                <a:cs typeface="Calibri"/>
              </a:rPr>
              <a:t> </a:t>
            </a:r>
            <a:r>
              <a:rPr dirty="0" sz="900" spc="20">
                <a:latin typeface="Calibri"/>
                <a:cs typeface="Calibri"/>
              </a:rPr>
              <a:t>Riis</a:t>
            </a:r>
            <a:r>
              <a:rPr dirty="0" sz="900" spc="25">
                <a:latin typeface="Calibri"/>
                <a:cs typeface="Calibri"/>
              </a:rPr>
              <a:t> </a:t>
            </a:r>
            <a:r>
              <a:rPr dirty="0" sz="900" spc="35">
                <a:latin typeface="Calibri"/>
                <a:cs typeface="Calibri"/>
              </a:rPr>
              <a:t>Houses, </a:t>
            </a:r>
            <a:r>
              <a:rPr dirty="0" sz="900">
                <a:latin typeface="Calibri"/>
                <a:cs typeface="Calibri"/>
              </a:rPr>
              <a:t>New</a:t>
            </a:r>
            <a:r>
              <a:rPr dirty="0" sz="900" spc="8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York</a:t>
            </a:r>
            <a:r>
              <a:rPr dirty="0" sz="900" spc="8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City,</a:t>
            </a:r>
            <a:r>
              <a:rPr dirty="0" sz="900" spc="7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1965.</a:t>
            </a:r>
            <a:r>
              <a:rPr dirty="0" sz="900" spc="8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Photo</a:t>
            </a:r>
            <a:r>
              <a:rPr dirty="0" sz="900" spc="75">
                <a:latin typeface="Calibri"/>
                <a:cs typeface="Calibri"/>
              </a:rPr>
              <a:t> </a:t>
            </a:r>
            <a:r>
              <a:rPr dirty="0" sz="900" spc="-20">
                <a:latin typeface="Calibri"/>
                <a:cs typeface="Calibri"/>
              </a:rPr>
              <a:t>anon.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901700" y="8753347"/>
            <a:ext cx="2870835" cy="302260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L="12700" marR="5080">
              <a:lnSpc>
                <a:spcPct val="101699"/>
              </a:lnSpc>
              <a:spcBef>
                <a:spcPts val="80"/>
              </a:spcBef>
            </a:pPr>
            <a:r>
              <a:rPr dirty="0" sz="900">
                <a:latin typeface="Calibri"/>
                <a:cs typeface="Calibri"/>
              </a:rPr>
              <a:t>Above:</a:t>
            </a:r>
            <a:r>
              <a:rPr dirty="0" sz="900" spc="9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Simon</a:t>
            </a:r>
            <a:r>
              <a:rPr dirty="0" sz="900" spc="9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Terrill</a:t>
            </a:r>
            <a:r>
              <a:rPr dirty="0" sz="900" spc="90">
                <a:latin typeface="Calibri"/>
                <a:cs typeface="Calibri"/>
              </a:rPr>
              <a:t> </a:t>
            </a:r>
            <a:r>
              <a:rPr dirty="0" sz="900" spc="-40">
                <a:latin typeface="Calibri"/>
                <a:cs typeface="Calibri"/>
              </a:rPr>
              <a:t>&amp;</a:t>
            </a:r>
            <a:r>
              <a:rPr dirty="0" sz="900" spc="9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Assemble,</a:t>
            </a:r>
            <a:r>
              <a:rPr dirty="0" sz="900" spc="9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The</a:t>
            </a:r>
            <a:r>
              <a:rPr dirty="0" sz="900" spc="8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Brutalist</a:t>
            </a:r>
            <a:r>
              <a:rPr dirty="0" sz="900" spc="85">
                <a:latin typeface="Calibri"/>
                <a:cs typeface="Calibri"/>
              </a:rPr>
              <a:t> </a:t>
            </a:r>
            <a:r>
              <a:rPr dirty="0" sz="900" spc="-10">
                <a:latin typeface="Calibri"/>
                <a:cs typeface="Calibri"/>
              </a:rPr>
              <a:t>Playground</a:t>
            </a:r>
            <a:r>
              <a:rPr dirty="0" sz="900" spc="10">
                <a:latin typeface="Calibri"/>
                <a:cs typeface="Calibri"/>
              </a:rPr>
              <a:t> Park</a:t>
            </a:r>
            <a:r>
              <a:rPr dirty="0" sz="900" spc="30">
                <a:latin typeface="Calibri"/>
                <a:cs typeface="Calibri"/>
              </a:rPr>
              <a:t> </a:t>
            </a:r>
            <a:r>
              <a:rPr dirty="0" sz="900" spc="10">
                <a:latin typeface="Calibri"/>
                <a:cs typeface="Calibri"/>
              </a:rPr>
              <a:t>Hill</a:t>
            </a:r>
            <a:r>
              <a:rPr dirty="0" sz="900" spc="30">
                <a:latin typeface="Calibri"/>
                <a:cs typeface="Calibri"/>
              </a:rPr>
              <a:t> </a:t>
            </a:r>
            <a:r>
              <a:rPr dirty="0" sz="900" spc="10">
                <a:latin typeface="Calibri"/>
                <a:cs typeface="Calibri"/>
              </a:rPr>
              <a:t>,</a:t>
            </a:r>
            <a:r>
              <a:rPr dirty="0" sz="900" spc="25">
                <a:latin typeface="Calibri"/>
                <a:cs typeface="Calibri"/>
              </a:rPr>
              <a:t> </a:t>
            </a:r>
            <a:r>
              <a:rPr dirty="0" sz="900" spc="10">
                <a:latin typeface="Calibri"/>
                <a:cs typeface="Calibri"/>
              </a:rPr>
              <a:t>install</a:t>
            </a:r>
            <a:r>
              <a:rPr dirty="0" sz="900" spc="35">
                <a:latin typeface="Calibri"/>
                <a:cs typeface="Calibri"/>
              </a:rPr>
              <a:t> </a:t>
            </a:r>
            <a:r>
              <a:rPr dirty="0" sz="900" spc="10">
                <a:latin typeface="Calibri"/>
                <a:cs typeface="Calibri"/>
              </a:rPr>
              <a:t>view</a:t>
            </a:r>
            <a:r>
              <a:rPr dirty="0" sz="900" spc="30">
                <a:latin typeface="Calibri"/>
                <a:cs typeface="Calibri"/>
              </a:rPr>
              <a:t> </a:t>
            </a:r>
            <a:r>
              <a:rPr dirty="0" sz="900" spc="10">
                <a:latin typeface="Calibri"/>
                <a:cs typeface="Calibri"/>
              </a:rPr>
              <a:t>at</a:t>
            </a:r>
            <a:r>
              <a:rPr dirty="0" sz="900" spc="25">
                <a:latin typeface="Calibri"/>
                <a:cs typeface="Calibri"/>
              </a:rPr>
              <a:t> </a:t>
            </a:r>
            <a:r>
              <a:rPr dirty="0" sz="900" spc="60">
                <a:latin typeface="Calibri"/>
                <a:cs typeface="Calibri"/>
              </a:rPr>
              <a:t>S1</a:t>
            </a:r>
            <a:r>
              <a:rPr dirty="0" sz="900" spc="35">
                <a:latin typeface="Calibri"/>
                <a:cs typeface="Calibri"/>
              </a:rPr>
              <a:t> </a:t>
            </a:r>
            <a:r>
              <a:rPr dirty="0" sz="900" spc="10">
                <a:latin typeface="Calibri"/>
                <a:cs typeface="Calibri"/>
              </a:rPr>
              <a:t>Artspace,</a:t>
            </a:r>
            <a:r>
              <a:rPr dirty="0" sz="900" spc="35">
                <a:latin typeface="Calibri"/>
                <a:cs typeface="Calibri"/>
              </a:rPr>
              <a:t> </a:t>
            </a:r>
            <a:r>
              <a:rPr dirty="0" sz="900" spc="-10">
                <a:latin typeface="Calibri"/>
                <a:cs typeface="Calibri"/>
              </a:rPr>
              <a:t>2016.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4326128" y="8753347"/>
            <a:ext cx="2691130" cy="58166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8415" marR="5080" indent="-6350">
              <a:lnSpc>
                <a:spcPct val="102000"/>
              </a:lnSpc>
              <a:spcBef>
                <a:spcPts val="75"/>
              </a:spcBef>
            </a:pPr>
            <a:r>
              <a:rPr dirty="0" sz="900" spc="10">
                <a:latin typeface="Calibri"/>
                <a:cs typeface="Calibri"/>
              </a:rPr>
              <a:t>Above:</a:t>
            </a:r>
            <a:r>
              <a:rPr dirty="0" sz="900" spc="5">
                <a:latin typeface="Calibri"/>
                <a:cs typeface="Calibri"/>
              </a:rPr>
              <a:t> </a:t>
            </a:r>
            <a:r>
              <a:rPr dirty="0" sz="900" spc="10">
                <a:latin typeface="Calibri"/>
                <a:cs typeface="Calibri"/>
              </a:rPr>
              <a:t>Mitsura </a:t>
            </a:r>
            <a:r>
              <a:rPr dirty="0" sz="900" spc="20">
                <a:latin typeface="Calibri"/>
                <a:cs typeface="Calibri"/>
              </a:rPr>
              <a:t>Senda,</a:t>
            </a:r>
            <a:r>
              <a:rPr dirty="0" sz="900">
                <a:latin typeface="Calibri"/>
                <a:cs typeface="Calibri"/>
              </a:rPr>
              <a:t> </a:t>
            </a:r>
            <a:r>
              <a:rPr dirty="0" sz="900" spc="20">
                <a:latin typeface="Calibri"/>
                <a:cs typeface="Calibri"/>
              </a:rPr>
              <a:t>Giant</a:t>
            </a:r>
            <a:r>
              <a:rPr dirty="0" sz="900" spc="5">
                <a:latin typeface="Calibri"/>
                <a:cs typeface="Calibri"/>
              </a:rPr>
              <a:t> </a:t>
            </a:r>
            <a:r>
              <a:rPr dirty="0" sz="900" spc="20">
                <a:latin typeface="Calibri"/>
                <a:cs typeface="Calibri"/>
              </a:rPr>
              <a:t>Path,</a:t>
            </a:r>
            <a:r>
              <a:rPr dirty="0" sz="900" spc="5">
                <a:latin typeface="Calibri"/>
                <a:cs typeface="Calibri"/>
              </a:rPr>
              <a:t> </a:t>
            </a:r>
            <a:r>
              <a:rPr dirty="0" sz="900" spc="20">
                <a:latin typeface="Calibri"/>
                <a:cs typeface="Calibri"/>
              </a:rPr>
              <a:t>play</a:t>
            </a:r>
            <a:r>
              <a:rPr dirty="0" sz="900" spc="10">
                <a:latin typeface="Calibri"/>
                <a:cs typeface="Calibri"/>
              </a:rPr>
              <a:t> </a:t>
            </a:r>
            <a:r>
              <a:rPr dirty="0" sz="900" spc="-10">
                <a:latin typeface="Calibri"/>
                <a:cs typeface="Calibri"/>
              </a:rPr>
              <a:t>structure</a:t>
            </a:r>
            <a:r>
              <a:rPr dirty="0" sz="900" spc="50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Mukoyama</a:t>
            </a:r>
            <a:r>
              <a:rPr dirty="0" sz="900" spc="14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Children’s</a:t>
            </a:r>
            <a:r>
              <a:rPr dirty="0" sz="900" spc="12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Park,</a:t>
            </a:r>
            <a:r>
              <a:rPr dirty="0" sz="900" spc="14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Sendai,</a:t>
            </a:r>
            <a:r>
              <a:rPr dirty="0" sz="900" spc="13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Miyagi</a:t>
            </a:r>
            <a:r>
              <a:rPr dirty="0" sz="900" spc="130">
                <a:latin typeface="Calibri"/>
                <a:cs typeface="Calibri"/>
              </a:rPr>
              <a:t> </a:t>
            </a:r>
            <a:r>
              <a:rPr dirty="0" sz="900" spc="-10">
                <a:latin typeface="Calibri"/>
                <a:cs typeface="Calibri"/>
              </a:rPr>
              <a:t>Prefecture,</a:t>
            </a:r>
            <a:r>
              <a:rPr dirty="0" sz="900" spc="10">
                <a:latin typeface="Calibri"/>
                <a:cs typeface="Calibri"/>
              </a:rPr>
              <a:t> 1969</a:t>
            </a:r>
            <a:r>
              <a:rPr dirty="0" sz="900" spc="40">
                <a:latin typeface="Calibri"/>
                <a:cs typeface="Calibri"/>
              </a:rPr>
              <a:t> </a:t>
            </a:r>
            <a:r>
              <a:rPr dirty="0" sz="900" spc="10">
                <a:latin typeface="Calibri"/>
                <a:cs typeface="Calibri"/>
              </a:rPr>
              <a:t>Photo</a:t>
            </a:r>
            <a:r>
              <a:rPr dirty="0" sz="900" spc="55">
                <a:latin typeface="Calibri"/>
                <a:cs typeface="Calibri"/>
              </a:rPr>
              <a:t> </a:t>
            </a:r>
            <a:r>
              <a:rPr dirty="0" sz="900" spc="10">
                <a:latin typeface="Calibri"/>
                <a:cs typeface="Calibri"/>
              </a:rPr>
              <a:t>Yoshio</a:t>
            </a:r>
            <a:r>
              <a:rPr dirty="0" sz="900" spc="40">
                <a:latin typeface="Calibri"/>
                <a:cs typeface="Calibri"/>
              </a:rPr>
              <a:t> </a:t>
            </a:r>
            <a:r>
              <a:rPr dirty="0" sz="900" spc="-10">
                <a:latin typeface="Calibri"/>
                <a:cs typeface="Calibri"/>
              </a:rPr>
              <a:t>Shiratori</a:t>
            </a:r>
            <a:endParaRPr sz="900">
              <a:latin typeface="Calibri"/>
              <a:cs typeface="Calibri"/>
            </a:endParaRPr>
          </a:p>
          <a:p>
            <a:pPr marL="22860">
              <a:lnSpc>
                <a:spcPct val="100000"/>
              </a:lnSpc>
              <a:spcBef>
                <a:spcPts val="20"/>
              </a:spcBef>
            </a:pPr>
            <a:r>
              <a:rPr dirty="0" sz="900" spc="10">
                <a:latin typeface="Calibri"/>
                <a:cs typeface="Calibri"/>
              </a:rPr>
              <a:t>Courtesy</a:t>
            </a:r>
            <a:r>
              <a:rPr dirty="0" sz="900" spc="70">
                <a:latin typeface="Calibri"/>
                <a:cs typeface="Calibri"/>
              </a:rPr>
              <a:t> </a:t>
            </a:r>
            <a:r>
              <a:rPr dirty="0" sz="900" spc="10">
                <a:latin typeface="Calibri"/>
                <a:cs typeface="Calibri"/>
              </a:rPr>
              <a:t>Environment</a:t>
            </a:r>
            <a:r>
              <a:rPr dirty="0" sz="900" spc="60">
                <a:latin typeface="Calibri"/>
                <a:cs typeface="Calibri"/>
              </a:rPr>
              <a:t> </a:t>
            </a:r>
            <a:r>
              <a:rPr dirty="0" sz="900" spc="10">
                <a:latin typeface="Calibri"/>
                <a:cs typeface="Calibri"/>
              </a:rPr>
              <a:t>Design</a:t>
            </a:r>
            <a:r>
              <a:rPr dirty="0" sz="900" spc="70">
                <a:latin typeface="Calibri"/>
                <a:cs typeface="Calibri"/>
              </a:rPr>
              <a:t> </a:t>
            </a:r>
            <a:r>
              <a:rPr dirty="0" sz="900" spc="10">
                <a:latin typeface="Calibri"/>
                <a:cs typeface="Calibri"/>
              </a:rPr>
              <a:t>Institute,</a:t>
            </a:r>
            <a:r>
              <a:rPr dirty="0" sz="900" spc="70">
                <a:latin typeface="Calibri"/>
                <a:cs typeface="Calibri"/>
              </a:rPr>
              <a:t> </a:t>
            </a:r>
            <a:r>
              <a:rPr dirty="0" sz="900" spc="-20">
                <a:latin typeface="Calibri"/>
                <a:cs typeface="Calibri"/>
              </a:rPr>
              <a:t>Tokyo</a:t>
            </a:r>
            <a:endParaRPr sz="9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" y="4208030"/>
            <a:ext cx="2646044" cy="2126386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4400" y="6887209"/>
            <a:ext cx="2461044" cy="1878963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4237354" y="4448174"/>
            <a:ext cx="2373630" cy="1629410"/>
          </a:xfrm>
          <a:prstGeom prst="rect">
            <a:avLst/>
          </a:prstGeom>
          <a:solidFill>
            <a:srgbClr val="FFFFFF">
              <a:alpha val="50195"/>
            </a:srgbClr>
          </a:solidFill>
          <a:ln w="19050">
            <a:solidFill>
              <a:srgbClr val="D73618"/>
            </a:solidFill>
          </a:ln>
        </p:spPr>
        <p:txBody>
          <a:bodyPr wrap="square" lIns="0" tIns="8064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635"/>
              </a:spcBef>
            </a:pPr>
            <a:endParaRPr sz="1200">
              <a:latin typeface="Times New Roman"/>
              <a:cs typeface="Times New Roman"/>
            </a:endParaRPr>
          </a:p>
          <a:p>
            <a:pPr marL="388620" marR="308610">
              <a:lnSpc>
                <a:spcPct val="101699"/>
              </a:lnSpc>
            </a:pPr>
            <a:r>
              <a:rPr dirty="0" sz="1200">
                <a:latin typeface="Calibri"/>
                <a:cs typeface="Calibri"/>
              </a:rPr>
              <a:t>Did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you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know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that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artists, </a:t>
            </a:r>
            <a:r>
              <a:rPr dirty="0" sz="1200" spc="20">
                <a:latin typeface="Calibri"/>
                <a:cs typeface="Calibri"/>
              </a:rPr>
              <a:t>designers,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architects, </a:t>
            </a:r>
            <a:r>
              <a:rPr dirty="0" sz="1200" spc="55">
                <a:latin typeface="Calibri"/>
                <a:cs typeface="Calibri"/>
              </a:rPr>
              <a:t>landscape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architects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and </a:t>
            </a:r>
            <a:r>
              <a:rPr dirty="0" sz="1200">
                <a:latin typeface="Calibri"/>
                <a:cs typeface="Calibri"/>
              </a:rPr>
              <a:t>even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local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communities </a:t>
            </a:r>
            <a:r>
              <a:rPr dirty="0" sz="1200">
                <a:latin typeface="Calibri"/>
                <a:cs typeface="Calibri"/>
              </a:rPr>
              <a:t>design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create playgrounds?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361179" y="6541020"/>
            <a:ext cx="2200256" cy="2228847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6150355" y="10077662"/>
            <a:ext cx="508000" cy="1962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z="1200">
                <a:latin typeface="Arial"/>
                <a:cs typeface="Arial"/>
              </a:rPr>
              <a:t>Page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50">
                <a:latin typeface="Arial"/>
                <a:cs typeface="Arial"/>
              </a:rPr>
              <a:t>4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01700" y="854101"/>
            <a:ext cx="3882390" cy="525780"/>
          </a:xfrm>
          <a:prstGeom prst="rect">
            <a:avLst/>
          </a:prstGeom>
        </p:spPr>
        <p:txBody>
          <a:bodyPr wrap="square" lIns="0" tIns="488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dirty="0" sz="1400" spc="95" b="1">
                <a:solidFill>
                  <a:srgbClr val="C00000"/>
                </a:solidFill>
                <a:latin typeface="Calibri"/>
                <a:cs typeface="Calibri"/>
              </a:rPr>
              <a:t>BEFORE</a:t>
            </a:r>
            <a:r>
              <a:rPr dirty="0" sz="1400" spc="-3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400" spc="75" b="1">
                <a:solidFill>
                  <a:srgbClr val="C00000"/>
                </a:solidFill>
                <a:latin typeface="Calibri"/>
                <a:cs typeface="Calibri"/>
              </a:rPr>
              <a:t>YOUR</a:t>
            </a:r>
            <a:r>
              <a:rPr dirty="0" sz="1400" spc="-25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400" spc="55" b="1">
                <a:solidFill>
                  <a:srgbClr val="C00000"/>
                </a:solidFill>
                <a:latin typeface="Calibri"/>
                <a:cs typeface="Calibri"/>
              </a:rPr>
              <a:t>VISIT</a:t>
            </a:r>
            <a:r>
              <a:rPr dirty="0" sz="1400" spc="-3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400" spc="45" b="1">
                <a:solidFill>
                  <a:srgbClr val="C00000"/>
                </a:solidFill>
                <a:latin typeface="Calibri"/>
                <a:cs typeface="Calibri"/>
              </a:rPr>
              <a:t>ACTIVITY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dirty="0" sz="1400" spc="10">
                <a:solidFill>
                  <a:srgbClr val="C00000"/>
                </a:solidFill>
                <a:latin typeface="Calibri"/>
                <a:cs typeface="Calibri"/>
              </a:rPr>
              <a:t>The</a:t>
            </a:r>
            <a:r>
              <a:rPr dirty="0" sz="1400" spc="6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400" spc="10">
                <a:solidFill>
                  <a:srgbClr val="C00000"/>
                </a:solidFill>
                <a:latin typeface="Calibri"/>
                <a:cs typeface="Calibri"/>
              </a:rPr>
              <a:t>Lozziwurm</a:t>
            </a:r>
            <a:r>
              <a:rPr dirty="0" sz="1400" spc="6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400" spc="10">
                <a:solidFill>
                  <a:srgbClr val="C00000"/>
                </a:solidFill>
                <a:latin typeface="Calibri"/>
                <a:cs typeface="Calibri"/>
              </a:rPr>
              <a:t>1972,</a:t>
            </a:r>
            <a:r>
              <a:rPr dirty="0" sz="1400" spc="6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400" spc="10">
                <a:solidFill>
                  <a:srgbClr val="C00000"/>
                </a:solidFill>
                <a:latin typeface="Calibri"/>
                <a:cs typeface="Calibri"/>
              </a:rPr>
              <a:t>Yvan</a:t>
            </a:r>
            <a:r>
              <a:rPr dirty="0" sz="1400" spc="5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400" spc="45">
                <a:solidFill>
                  <a:srgbClr val="C00000"/>
                </a:solidFill>
                <a:latin typeface="Calibri"/>
                <a:cs typeface="Calibri"/>
              </a:rPr>
              <a:t>Pestalozzi,</a:t>
            </a:r>
            <a:r>
              <a:rPr dirty="0" sz="1400" spc="6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C00000"/>
                </a:solidFill>
                <a:latin typeface="Calibri"/>
                <a:cs typeface="Calibri"/>
              </a:rPr>
              <a:t>Switzerland.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901700" y="5882131"/>
            <a:ext cx="547306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20">
                <a:latin typeface="Calibri"/>
                <a:cs typeface="Calibri"/>
              </a:rPr>
              <a:t>Either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by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yourself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or</a:t>
            </a:r>
            <a:r>
              <a:rPr dirty="0" sz="1200" spc="-1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with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a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small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group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answer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one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or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two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questions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from</a:t>
            </a:r>
            <a:r>
              <a:rPr dirty="0" sz="1200" spc="-15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each</a:t>
            </a:r>
            <a:r>
              <a:rPr dirty="0" sz="1200" spc="-20">
                <a:latin typeface="Calibri"/>
                <a:cs typeface="Calibri"/>
              </a:rPr>
              <a:t> box</a:t>
            </a:r>
            <a:r>
              <a:rPr dirty="0" sz="1200" spc="-20">
                <a:solidFill>
                  <a:srgbClr val="C00000"/>
                </a:solidFill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3450" y="1540763"/>
            <a:ext cx="5257063" cy="4208614"/>
          </a:xfrm>
          <a:prstGeom prst="rect">
            <a:avLst/>
          </a:prstGeom>
        </p:spPr>
      </p:pic>
      <p:grpSp>
        <p:nvGrpSpPr>
          <p:cNvPr id="5" name="object 5" descr=""/>
          <p:cNvGrpSpPr/>
          <p:nvPr/>
        </p:nvGrpSpPr>
        <p:grpSpPr>
          <a:xfrm>
            <a:off x="973849" y="6309666"/>
            <a:ext cx="1883410" cy="3364865"/>
            <a:chOff x="973849" y="6309666"/>
            <a:chExt cx="1883410" cy="3364865"/>
          </a:xfrm>
        </p:grpSpPr>
        <p:sp>
          <p:nvSpPr>
            <p:cNvPr id="6" name="object 6" descr=""/>
            <p:cNvSpPr/>
            <p:nvPr/>
          </p:nvSpPr>
          <p:spPr>
            <a:xfrm>
              <a:off x="988651" y="6329330"/>
              <a:ext cx="1840230" cy="3345179"/>
            </a:xfrm>
            <a:custGeom>
              <a:avLst/>
              <a:gdLst/>
              <a:ahLst/>
              <a:cxnLst/>
              <a:rect l="l" t="t" r="r" b="b"/>
              <a:pathLst>
                <a:path w="1840230" h="3345179">
                  <a:moveTo>
                    <a:pt x="318743" y="0"/>
                  </a:moveTo>
                  <a:lnTo>
                    <a:pt x="217220" y="74"/>
                  </a:lnTo>
                  <a:lnTo>
                    <a:pt x="115200" y="709"/>
                  </a:lnTo>
                  <a:lnTo>
                    <a:pt x="13377" y="1954"/>
                  </a:lnTo>
                  <a:lnTo>
                    <a:pt x="10635" y="41608"/>
                  </a:lnTo>
                  <a:lnTo>
                    <a:pt x="8245" y="85329"/>
                  </a:lnTo>
                  <a:lnTo>
                    <a:pt x="6190" y="132701"/>
                  </a:lnTo>
                  <a:lnTo>
                    <a:pt x="4456" y="183305"/>
                  </a:lnTo>
                  <a:lnTo>
                    <a:pt x="3027" y="236725"/>
                  </a:lnTo>
                  <a:lnTo>
                    <a:pt x="1888" y="292544"/>
                  </a:lnTo>
                  <a:lnTo>
                    <a:pt x="1023" y="350343"/>
                  </a:lnTo>
                  <a:lnTo>
                    <a:pt x="55" y="470216"/>
                  </a:lnTo>
                  <a:lnTo>
                    <a:pt x="0" y="593006"/>
                  </a:lnTo>
                  <a:lnTo>
                    <a:pt x="733" y="715374"/>
                  </a:lnTo>
                  <a:lnTo>
                    <a:pt x="2133" y="833983"/>
                  </a:lnTo>
                  <a:lnTo>
                    <a:pt x="4077" y="945493"/>
                  </a:lnTo>
                  <a:lnTo>
                    <a:pt x="6440" y="1046566"/>
                  </a:lnTo>
                  <a:lnTo>
                    <a:pt x="9100" y="1133865"/>
                  </a:lnTo>
                  <a:lnTo>
                    <a:pt x="11934" y="1204050"/>
                  </a:lnTo>
                  <a:lnTo>
                    <a:pt x="13377" y="1231682"/>
                  </a:lnTo>
                  <a:lnTo>
                    <a:pt x="15251" y="1275043"/>
                  </a:lnTo>
                  <a:lnTo>
                    <a:pt x="16049" y="1319648"/>
                  </a:lnTo>
                  <a:lnTo>
                    <a:pt x="15969" y="1365527"/>
                  </a:lnTo>
                  <a:lnTo>
                    <a:pt x="15208" y="1412711"/>
                  </a:lnTo>
                  <a:lnTo>
                    <a:pt x="13961" y="1461229"/>
                  </a:lnTo>
                  <a:lnTo>
                    <a:pt x="9280" y="1615088"/>
                  </a:lnTo>
                  <a:lnTo>
                    <a:pt x="8061" y="1669242"/>
                  </a:lnTo>
                  <a:lnTo>
                    <a:pt x="7340" y="1724880"/>
                  </a:lnTo>
                  <a:lnTo>
                    <a:pt x="7315" y="1782033"/>
                  </a:lnTo>
                  <a:lnTo>
                    <a:pt x="8181" y="1840729"/>
                  </a:lnTo>
                  <a:lnTo>
                    <a:pt x="10137" y="1900999"/>
                  </a:lnTo>
                  <a:lnTo>
                    <a:pt x="16997" y="2028258"/>
                  </a:lnTo>
                  <a:lnTo>
                    <a:pt x="19453" y="2089690"/>
                  </a:lnTo>
                  <a:lnTo>
                    <a:pt x="20898" y="2147596"/>
                  </a:lnTo>
                  <a:lnTo>
                    <a:pt x="21485" y="2202410"/>
                  </a:lnTo>
                  <a:lnTo>
                    <a:pt x="21367" y="2254560"/>
                  </a:lnTo>
                  <a:lnTo>
                    <a:pt x="20696" y="2304479"/>
                  </a:lnTo>
                  <a:lnTo>
                    <a:pt x="19626" y="2352596"/>
                  </a:lnTo>
                  <a:lnTo>
                    <a:pt x="14409" y="2535665"/>
                  </a:lnTo>
                  <a:lnTo>
                    <a:pt x="13634" y="2581236"/>
                  </a:lnTo>
                  <a:lnTo>
                    <a:pt x="13377" y="2627590"/>
                  </a:lnTo>
                  <a:lnTo>
                    <a:pt x="13499" y="2672445"/>
                  </a:lnTo>
                  <a:lnTo>
                    <a:pt x="15795" y="3030297"/>
                  </a:lnTo>
                  <a:lnTo>
                    <a:pt x="15861" y="3134676"/>
                  </a:lnTo>
                  <a:lnTo>
                    <a:pt x="15149" y="3234155"/>
                  </a:lnTo>
                  <a:lnTo>
                    <a:pt x="14413" y="3281060"/>
                  </a:lnTo>
                  <a:lnTo>
                    <a:pt x="13377" y="3325544"/>
                  </a:lnTo>
                  <a:lnTo>
                    <a:pt x="84085" y="3330835"/>
                  </a:lnTo>
                  <a:lnTo>
                    <a:pt x="149986" y="3335308"/>
                  </a:lnTo>
                  <a:lnTo>
                    <a:pt x="211425" y="3338944"/>
                  </a:lnTo>
                  <a:lnTo>
                    <a:pt x="268750" y="3341728"/>
                  </a:lnTo>
                  <a:lnTo>
                    <a:pt x="322309" y="3343641"/>
                  </a:lnTo>
                  <a:lnTo>
                    <a:pt x="372449" y="3344667"/>
                  </a:lnTo>
                  <a:lnTo>
                    <a:pt x="419517" y="3344788"/>
                  </a:lnTo>
                  <a:lnTo>
                    <a:pt x="463861" y="3343987"/>
                  </a:lnTo>
                  <a:lnTo>
                    <a:pt x="505826" y="3342246"/>
                  </a:lnTo>
                  <a:lnTo>
                    <a:pt x="545762" y="3339549"/>
                  </a:lnTo>
                  <a:lnTo>
                    <a:pt x="584015" y="3335877"/>
                  </a:lnTo>
                  <a:lnTo>
                    <a:pt x="656861" y="3325544"/>
                  </a:lnTo>
                  <a:lnTo>
                    <a:pt x="696339" y="3320469"/>
                  </a:lnTo>
                  <a:lnTo>
                    <a:pt x="737717" y="3318249"/>
                  </a:lnTo>
                  <a:lnTo>
                    <a:pt x="780949" y="3318304"/>
                  </a:lnTo>
                  <a:lnTo>
                    <a:pt x="825987" y="3320055"/>
                  </a:lnTo>
                  <a:lnTo>
                    <a:pt x="872785" y="3322922"/>
                  </a:lnTo>
                  <a:lnTo>
                    <a:pt x="971472" y="3329685"/>
                  </a:lnTo>
                  <a:lnTo>
                    <a:pt x="1023268" y="3332422"/>
                  </a:lnTo>
                  <a:lnTo>
                    <a:pt x="1076636" y="3333956"/>
                  </a:lnTo>
                  <a:lnTo>
                    <a:pt x="1131531" y="3333707"/>
                  </a:lnTo>
                  <a:lnTo>
                    <a:pt x="1187904" y="3331097"/>
                  </a:lnTo>
                  <a:lnTo>
                    <a:pt x="1245709" y="3325544"/>
                  </a:lnTo>
                  <a:lnTo>
                    <a:pt x="1302703" y="3319402"/>
                  </a:lnTo>
                  <a:lnTo>
                    <a:pt x="1356938" y="3315237"/>
                  </a:lnTo>
                  <a:lnTo>
                    <a:pt x="1408809" y="3312791"/>
                  </a:lnTo>
                  <a:lnTo>
                    <a:pt x="1458712" y="3311805"/>
                  </a:lnTo>
                  <a:lnTo>
                    <a:pt x="1507043" y="3312023"/>
                  </a:lnTo>
                  <a:lnTo>
                    <a:pt x="1554197" y="3313185"/>
                  </a:lnTo>
                  <a:lnTo>
                    <a:pt x="1600569" y="3315034"/>
                  </a:lnTo>
                  <a:lnTo>
                    <a:pt x="1738954" y="3322119"/>
                  </a:lnTo>
                  <a:lnTo>
                    <a:pt x="1786157" y="3324134"/>
                  </a:lnTo>
                  <a:lnTo>
                    <a:pt x="1834557" y="3325544"/>
                  </a:lnTo>
                  <a:lnTo>
                    <a:pt x="1827865" y="3281507"/>
                  </a:lnTo>
                  <a:lnTo>
                    <a:pt x="1822944" y="3235018"/>
                  </a:lnTo>
                  <a:lnTo>
                    <a:pt x="1819615" y="3186422"/>
                  </a:lnTo>
                  <a:lnTo>
                    <a:pt x="1817700" y="3136067"/>
                  </a:lnTo>
                  <a:lnTo>
                    <a:pt x="1817019" y="3084298"/>
                  </a:lnTo>
                  <a:lnTo>
                    <a:pt x="1817394" y="3031463"/>
                  </a:lnTo>
                  <a:lnTo>
                    <a:pt x="1818646" y="2977906"/>
                  </a:lnTo>
                  <a:lnTo>
                    <a:pt x="1820596" y="2923976"/>
                  </a:lnTo>
                  <a:lnTo>
                    <a:pt x="1823065" y="2870017"/>
                  </a:lnTo>
                  <a:lnTo>
                    <a:pt x="1825875" y="2816376"/>
                  </a:lnTo>
                  <a:lnTo>
                    <a:pt x="1834557" y="2660826"/>
                  </a:lnTo>
                  <a:lnTo>
                    <a:pt x="1836876" y="2606694"/>
                  </a:lnTo>
                  <a:lnTo>
                    <a:pt x="1838297" y="2552414"/>
                  </a:lnTo>
                  <a:lnTo>
                    <a:pt x="1838963" y="2498263"/>
                  </a:lnTo>
                  <a:lnTo>
                    <a:pt x="1839016" y="2444520"/>
                  </a:lnTo>
                  <a:lnTo>
                    <a:pt x="1838600" y="2391462"/>
                  </a:lnTo>
                  <a:lnTo>
                    <a:pt x="1837857" y="2339367"/>
                  </a:lnTo>
                  <a:lnTo>
                    <a:pt x="1834484" y="2146174"/>
                  </a:lnTo>
                  <a:lnTo>
                    <a:pt x="1834255" y="2103062"/>
                  </a:lnTo>
                  <a:lnTo>
                    <a:pt x="1834557" y="2062580"/>
                  </a:lnTo>
                  <a:lnTo>
                    <a:pt x="1838838" y="1830641"/>
                  </a:lnTo>
                  <a:lnTo>
                    <a:pt x="1839662" y="1734630"/>
                  </a:lnTo>
                  <a:lnTo>
                    <a:pt x="1839729" y="1682078"/>
                  </a:lnTo>
                  <a:lnTo>
                    <a:pt x="1839498" y="1626189"/>
                  </a:lnTo>
                  <a:lnTo>
                    <a:pt x="1838916" y="1566730"/>
                  </a:lnTo>
                  <a:lnTo>
                    <a:pt x="1837933" y="1503470"/>
                  </a:lnTo>
                  <a:lnTo>
                    <a:pt x="1836497" y="1436179"/>
                  </a:lnTo>
                  <a:lnTo>
                    <a:pt x="1832587" y="1294997"/>
                  </a:lnTo>
                  <a:lnTo>
                    <a:pt x="1831071" y="1232888"/>
                  </a:lnTo>
                  <a:lnTo>
                    <a:pt x="1829972" y="1177178"/>
                  </a:lnTo>
                  <a:lnTo>
                    <a:pt x="1829252" y="1126750"/>
                  </a:lnTo>
                  <a:lnTo>
                    <a:pt x="1828872" y="1080482"/>
                  </a:lnTo>
                  <a:lnTo>
                    <a:pt x="1828796" y="1037258"/>
                  </a:lnTo>
                  <a:lnTo>
                    <a:pt x="1828985" y="995956"/>
                  </a:lnTo>
                  <a:lnTo>
                    <a:pt x="1830007" y="914645"/>
                  </a:lnTo>
                  <a:lnTo>
                    <a:pt x="1832584" y="779119"/>
                  </a:lnTo>
                  <a:lnTo>
                    <a:pt x="1835451" y="601547"/>
                  </a:lnTo>
                  <a:lnTo>
                    <a:pt x="1836420" y="483026"/>
                  </a:lnTo>
                  <a:lnTo>
                    <a:pt x="1836544" y="376989"/>
                  </a:lnTo>
                  <a:lnTo>
                    <a:pt x="1834557" y="1954"/>
                  </a:lnTo>
                  <a:lnTo>
                    <a:pt x="1777167" y="3906"/>
                  </a:lnTo>
                  <a:lnTo>
                    <a:pt x="1723018" y="5028"/>
                  </a:lnTo>
                  <a:lnTo>
                    <a:pt x="1671457" y="5458"/>
                  </a:lnTo>
                  <a:lnTo>
                    <a:pt x="1621832" y="5335"/>
                  </a:lnTo>
                  <a:lnTo>
                    <a:pt x="1573491" y="4794"/>
                  </a:lnTo>
                  <a:lnTo>
                    <a:pt x="1379906" y="1211"/>
                  </a:lnTo>
                  <a:lnTo>
                    <a:pt x="1328192" y="648"/>
                  </a:lnTo>
                  <a:lnTo>
                    <a:pt x="1273847" y="492"/>
                  </a:lnTo>
                  <a:lnTo>
                    <a:pt x="1216217" y="882"/>
                  </a:lnTo>
                  <a:lnTo>
                    <a:pt x="1088386" y="3329"/>
                  </a:lnTo>
                  <a:lnTo>
                    <a:pt x="1027314" y="4319"/>
                  </a:lnTo>
                  <a:lnTo>
                    <a:pt x="970813" y="4963"/>
                  </a:lnTo>
                  <a:lnTo>
                    <a:pt x="869048" y="5381"/>
                  </a:lnTo>
                  <a:lnTo>
                    <a:pt x="778135" y="4907"/>
                  </a:lnTo>
                  <a:lnTo>
                    <a:pt x="468570" y="835"/>
                  </a:lnTo>
                  <a:lnTo>
                    <a:pt x="318743" y="0"/>
                  </a:ln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984961" y="6320778"/>
              <a:ext cx="1861185" cy="3340100"/>
            </a:xfrm>
            <a:custGeom>
              <a:avLst/>
              <a:gdLst/>
              <a:ahLst/>
              <a:cxnLst/>
              <a:rect l="l" t="t" r="r" b="b"/>
              <a:pathLst>
                <a:path w="1861185" h="3340100">
                  <a:moveTo>
                    <a:pt x="17067" y="10506"/>
                  </a:moveTo>
                  <a:lnTo>
                    <a:pt x="51780" y="8149"/>
                  </a:lnTo>
                  <a:lnTo>
                    <a:pt x="93855" y="6967"/>
                  </a:lnTo>
                  <a:lnTo>
                    <a:pt x="141950" y="6736"/>
                  </a:lnTo>
                  <a:lnTo>
                    <a:pt x="194722" y="7232"/>
                  </a:lnTo>
                  <a:lnTo>
                    <a:pt x="250827" y="8232"/>
                  </a:lnTo>
                  <a:lnTo>
                    <a:pt x="308924" y="9511"/>
                  </a:lnTo>
                  <a:lnTo>
                    <a:pt x="367669" y="10845"/>
                  </a:lnTo>
                  <a:lnTo>
                    <a:pt x="425720" y="12010"/>
                  </a:lnTo>
                  <a:lnTo>
                    <a:pt x="481734" y="12783"/>
                  </a:lnTo>
                  <a:lnTo>
                    <a:pt x="534368" y="12939"/>
                  </a:lnTo>
                  <a:lnTo>
                    <a:pt x="582280" y="12255"/>
                  </a:lnTo>
                  <a:lnTo>
                    <a:pt x="624127" y="10506"/>
                  </a:lnTo>
                  <a:lnTo>
                    <a:pt x="664662" y="8183"/>
                  </a:lnTo>
                  <a:lnTo>
                    <a:pt x="709071" y="5986"/>
                  </a:lnTo>
                  <a:lnTo>
                    <a:pt x="756657" y="4004"/>
                  </a:lnTo>
                  <a:lnTo>
                    <a:pt x="806723" y="2325"/>
                  </a:lnTo>
                  <a:lnTo>
                    <a:pt x="858574" y="1038"/>
                  </a:lnTo>
                  <a:lnTo>
                    <a:pt x="911512" y="234"/>
                  </a:lnTo>
                  <a:lnTo>
                    <a:pt x="964841" y="0"/>
                  </a:lnTo>
                  <a:lnTo>
                    <a:pt x="1017864" y="425"/>
                  </a:lnTo>
                  <a:lnTo>
                    <a:pt x="1069886" y="1600"/>
                  </a:lnTo>
                  <a:lnTo>
                    <a:pt x="1120209" y="3612"/>
                  </a:lnTo>
                  <a:lnTo>
                    <a:pt x="1168138" y="6551"/>
                  </a:lnTo>
                  <a:lnTo>
                    <a:pt x="1212975" y="10506"/>
                  </a:lnTo>
                  <a:lnTo>
                    <a:pt x="1258130" y="13978"/>
                  </a:lnTo>
                  <a:lnTo>
                    <a:pt x="1306989" y="15644"/>
                  </a:lnTo>
                  <a:lnTo>
                    <a:pt x="1358821" y="15857"/>
                  </a:lnTo>
                  <a:lnTo>
                    <a:pt x="1412892" y="14968"/>
                  </a:lnTo>
                  <a:lnTo>
                    <a:pt x="1468470" y="13331"/>
                  </a:lnTo>
                  <a:lnTo>
                    <a:pt x="1524825" y="11297"/>
                  </a:lnTo>
                  <a:lnTo>
                    <a:pt x="1581223" y="9219"/>
                  </a:lnTo>
                  <a:lnTo>
                    <a:pt x="1636933" y="7450"/>
                  </a:lnTo>
                  <a:lnTo>
                    <a:pt x="1691222" y="6341"/>
                  </a:lnTo>
                  <a:lnTo>
                    <a:pt x="1743359" y="6246"/>
                  </a:lnTo>
                  <a:lnTo>
                    <a:pt x="1792611" y="7517"/>
                  </a:lnTo>
                  <a:lnTo>
                    <a:pt x="1838247" y="10506"/>
                  </a:lnTo>
                  <a:lnTo>
                    <a:pt x="1840392" y="73588"/>
                  </a:lnTo>
                  <a:lnTo>
                    <a:pt x="1841000" y="133688"/>
                  </a:lnTo>
                  <a:lnTo>
                    <a:pt x="1840392" y="190961"/>
                  </a:lnTo>
                  <a:lnTo>
                    <a:pt x="1838890" y="245560"/>
                  </a:lnTo>
                  <a:lnTo>
                    <a:pt x="1836816" y="297638"/>
                  </a:lnTo>
                  <a:lnTo>
                    <a:pt x="1834492" y="347350"/>
                  </a:lnTo>
                  <a:lnTo>
                    <a:pt x="1832239" y="394850"/>
                  </a:lnTo>
                  <a:lnTo>
                    <a:pt x="1830380" y="440290"/>
                  </a:lnTo>
                  <a:lnTo>
                    <a:pt x="1829235" y="483826"/>
                  </a:lnTo>
                  <a:lnTo>
                    <a:pt x="1829128" y="525609"/>
                  </a:lnTo>
                  <a:lnTo>
                    <a:pt x="1830380" y="565795"/>
                  </a:lnTo>
                  <a:lnTo>
                    <a:pt x="1833312" y="604537"/>
                  </a:lnTo>
                  <a:lnTo>
                    <a:pt x="1838247" y="641988"/>
                  </a:lnTo>
                  <a:lnTo>
                    <a:pt x="1843565" y="677931"/>
                  </a:lnTo>
                  <a:lnTo>
                    <a:pt x="1848264" y="717125"/>
                  </a:lnTo>
                  <a:lnTo>
                    <a:pt x="1852293" y="759291"/>
                  </a:lnTo>
                  <a:lnTo>
                    <a:pt x="1855604" y="804153"/>
                  </a:lnTo>
                  <a:lnTo>
                    <a:pt x="1858146" y="851434"/>
                  </a:lnTo>
                  <a:lnTo>
                    <a:pt x="1859870" y="900854"/>
                  </a:lnTo>
                  <a:lnTo>
                    <a:pt x="1860726" y="952137"/>
                  </a:lnTo>
                  <a:lnTo>
                    <a:pt x="1860664" y="1005004"/>
                  </a:lnTo>
                  <a:lnTo>
                    <a:pt x="1859635" y="1059179"/>
                  </a:lnTo>
                  <a:lnTo>
                    <a:pt x="1857590" y="1114383"/>
                  </a:lnTo>
                  <a:lnTo>
                    <a:pt x="1854478" y="1170339"/>
                  </a:lnTo>
                  <a:lnTo>
                    <a:pt x="1850250" y="1226770"/>
                  </a:lnTo>
                  <a:lnTo>
                    <a:pt x="1844856" y="1283397"/>
                  </a:lnTo>
                  <a:lnTo>
                    <a:pt x="1838247" y="1339942"/>
                  </a:lnTo>
                  <a:lnTo>
                    <a:pt x="1831541" y="1399662"/>
                  </a:lnTo>
                  <a:lnTo>
                    <a:pt x="1826841" y="1457417"/>
                  </a:lnTo>
                  <a:lnTo>
                    <a:pt x="1823905" y="1513350"/>
                  </a:lnTo>
                  <a:lnTo>
                    <a:pt x="1822490" y="1567610"/>
                  </a:lnTo>
                  <a:lnTo>
                    <a:pt x="1822355" y="1620341"/>
                  </a:lnTo>
                  <a:lnTo>
                    <a:pt x="1823257" y="1671689"/>
                  </a:lnTo>
                  <a:lnTo>
                    <a:pt x="1824953" y="1721800"/>
                  </a:lnTo>
                  <a:lnTo>
                    <a:pt x="1827202" y="1770820"/>
                  </a:lnTo>
                  <a:lnTo>
                    <a:pt x="1829760" y="1818895"/>
                  </a:lnTo>
                  <a:lnTo>
                    <a:pt x="1832386" y="1866171"/>
                  </a:lnTo>
                  <a:lnTo>
                    <a:pt x="1834838" y="1912793"/>
                  </a:lnTo>
                  <a:lnTo>
                    <a:pt x="1836872" y="1958908"/>
                  </a:lnTo>
                  <a:lnTo>
                    <a:pt x="1838247" y="2004660"/>
                  </a:lnTo>
                  <a:lnTo>
                    <a:pt x="1839466" y="2050379"/>
                  </a:lnTo>
                  <a:lnTo>
                    <a:pt x="1841086" y="2096403"/>
                  </a:lnTo>
                  <a:lnTo>
                    <a:pt x="1842941" y="2142895"/>
                  </a:lnTo>
                  <a:lnTo>
                    <a:pt x="1844867" y="2190018"/>
                  </a:lnTo>
                  <a:lnTo>
                    <a:pt x="1846700" y="2237935"/>
                  </a:lnTo>
                  <a:lnTo>
                    <a:pt x="1848275" y="2286808"/>
                  </a:lnTo>
                  <a:lnTo>
                    <a:pt x="1849428" y="2336800"/>
                  </a:lnTo>
                  <a:lnTo>
                    <a:pt x="1849993" y="2388075"/>
                  </a:lnTo>
                  <a:lnTo>
                    <a:pt x="1849806" y="2440795"/>
                  </a:lnTo>
                  <a:lnTo>
                    <a:pt x="1848702" y="2495122"/>
                  </a:lnTo>
                  <a:lnTo>
                    <a:pt x="1846518" y="2551220"/>
                  </a:lnTo>
                  <a:lnTo>
                    <a:pt x="1843087" y="2609251"/>
                  </a:lnTo>
                  <a:lnTo>
                    <a:pt x="1838247" y="2669378"/>
                  </a:lnTo>
                  <a:lnTo>
                    <a:pt x="1833155" y="2728899"/>
                  </a:lnTo>
                  <a:lnTo>
                    <a:pt x="1829056" y="2785314"/>
                  </a:lnTo>
                  <a:lnTo>
                    <a:pt x="1825910" y="2839088"/>
                  </a:lnTo>
                  <a:lnTo>
                    <a:pt x="1823678" y="2890687"/>
                  </a:lnTo>
                  <a:lnTo>
                    <a:pt x="1822321" y="2940578"/>
                  </a:lnTo>
                  <a:lnTo>
                    <a:pt x="1821800" y="2989226"/>
                  </a:lnTo>
                  <a:lnTo>
                    <a:pt x="1822074" y="3037097"/>
                  </a:lnTo>
                  <a:lnTo>
                    <a:pt x="1823106" y="3084656"/>
                  </a:lnTo>
                  <a:lnTo>
                    <a:pt x="1824855" y="3132371"/>
                  </a:lnTo>
                  <a:lnTo>
                    <a:pt x="1827283" y="3180706"/>
                  </a:lnTo>
                  <a:lnTo>
                    <a:pt x="1830351" y="3230128"/>
                  </a:lnTo>
                  <a:lnTo>
                    <a:pt x="1834018" y="3281103"/>
                  </a:lnTo>
                  <a:lnTo>
                    <a:pt x="1838247" y="3334096"/>
                  </a:lnTo>
                  <a:lnTo>
                    <a:pt x="1789142" y="3337330"/>
                  </a:lnTo>
                  <a:lnTo>
                    <a:pt x="1740490" y="3339247"/>
                  </a:lnTo>
                  <a:lnTo>
                    <a:pt x="1691956" y="3340072"/>
                  </a:lnTo>
                  <a:lnTo>
                    <a:pt x="1643203" y="3340027"/>
                  </a:lnTo>
                  <a:lnTo>
                    <a:pt x="1593897" y="3339335"/>
                  </a:lnTo>
                  <a:lnTo>
                    <a:pt x="1543700" y="3338219"/>
                  </a:lnTo>
                  <a:lnTo>
                    <a:pt x="1492277" y="3336903"/>
                  </a:lnTo>
                  <a:lnTo>
                    <a:pt x="1439292" y="3335610"/>
                  </a:lnTo>
                  <a:lnTo>
                    <a:pt x="1384410" y="3334562"/>
                  </a:lnTo>
                  <a:lnTo>
                    <a:pt x="1327295" y="3333983"/>
                  </a:lnTo>
                  <a:lnTo>
                    <a:pt x="1267610" y="3334096"/>
                  </a:lnTo>
                  <a:lnTo>
                    <a:pt x="1214126" y="3334343"/>
                  </a:lnTo>
                  <a:lnTo>
                    <a:pt x="1164954" y="3334177"/>
                  </a:lnTo>
                  <a:lnTo>
                    <a:pt x="1119042" y="3333710"/>
                  </a:lnTo>
                  <a:lnTo>
                    <a:pt x="1075336" y="3333052"/>
                  </a:lnTo>
                  <a:lnTo>
                    <a:pt x="1032783" y="3332312"/>
                  </a:lnTo>
                  <a:lnTo>
                    <a:pt x="990331" y="3331601"/>
                  </a:lnTo>
                  <a:lnTo>
                    <a:pt x="946926" y="3331028"/>
                  </a:lnTo>
                  <a:lnTo>
                    <a:pt x="901516" y="3330704"/>
                  </a:lnTo>
                  <a:lnTo>
                    <a:pt x="853048" y="3330739"/>
                  </a:lnTo>
                  <a:lnTo>
                    <a:pt x="800468" y="3331242"/>
                  </a:lnTo>
                  <a:lnTo>
                    <a:pt x="742724" y="3332325"/>
                  </a:lnTo>
                  <a:lnTo>
                    <a:pt x="678762" y="3334096"/>
                  </a:lnTo>
                  <a:lnTo>
                    <a:pt x="619572" y="3335795"/>
                  </a:lnTo>
                  <a:lnTo>
                    <a:pt x="565749" y="3336964"/>
                  </a:lnTo>
                  <a:lnTo>
                    <a:pt x="516204" y="3337669"/>
                  </a:lnTo>
                  <a:lnTo>
                    <a:pt x="469853" y="3337978"/>
                  </a:lnTo>
                  <a:lnTo>
                    <a:pt x="425607" y="3337959"/>
                  </a:lnTo>
                  <a:lnTo>
                    <a:pt x="382381" y="3337680"/>
                  </a:lnTo>
                  <a:lnTo>
                    <a:pt x="339088" y="3337207"/>
                  </a:lnTo>
                  <a:lnTo>
                    <a:pt x="294641" y="3336609"/>
                  </a:lnTo>
                  <a:lnTo>
                    <a:pt x="247954" y="3335952"/>
                  </a:lnTo>
                  <a:lnTo>
                    <a:pt x="197939" y="3335305"/>
                  </a:lnTo>
                  <a:lnTo>
                    <a:pt x="143511" y="3334735"/>
                  </a:lnTo>
                  <a:lnTo>
                    <a:pt x="83582" y="3334310"/>
                  </a:lnTo>
                  <a:lnTo>
                    <a:pt x="17067" y="3334096"/>
                  </a:lnTo>
                  <a:lnTo>
                    <a:pt x="15506" y="3273000"/>
                  </a:lnTo>
                  <a:lnTo>
                    <a:pt x="13993" y="3216442"/>
                  </a:lnTo>
                  <a:lnTo>
                    <a:pt x="12574" y="3163720"/>
                  </a:lnTo>
                  <a:lnTo>
                    <a:pt x="11299" y="3114132"/>
                  </a:lnTo>
                  <a:lnTo>
                    <a:pt x="10216" y="3066977"/>
                  </a:lnTo>
                  <a:lnTo>
                    <a:pt x="9373" y="3021550"/>
                  </a:lnTo>
                  <a:lnTo>
                    <a:pt x="8818" y="2977152"/>
                  </a:lnTo>
                  <a:lnTo>
                    <a:pt x="8600" y="2933078"/>
                  </a:lnTo>
                  <a:lnTo>
                    <a:pt x="8767" y="2888628"/>
                  </a:lnTo>
                  <a:lnTo>
                    <a:pt x="9367" y="2843098"/>
                  </a:lnTo>
                  <a:lnTo>
                    <a:pt x="10448" y="2795787"/>
                  </a:lnTo>
                  <a:lnTo>
                    <a:pt x="12060" y="2745992"/>
                  </a:lnTo>
                  <a:lnTo>
                    <a:pt x="14250" y="2693011"/>
                  </a:lnTo>
                  <a:lnTo>
                    <a:pt x="17067" y="2636142"/>
                  </a:lnTo>
                  <a:lnTo>
                    <a:pt x="20137" y="2575424"/>
                  </a:lnTo>
                  <a:lnTo>
                    <a:pt x="22593" y="2519810"/>
                  </a:lnTo>
                  <a:lnTo>
                    <a:pt x="24460" y="2468344"/>
                  </a:lnTo>
                  <a:lnTo>
                    <a:pt x="25769" y="2420069"/>
                  </a:lnTo>
                  <a:lnTo>
                    <a:pt x="26548" y="2374030"/>
                  </a:lnTo>
                  <a:lnTo>
                    <a:pt x="26824" y="2329269"/>
                  </a:lnTo>
                  <a:lnTo>
                    <a:pt x="26626" y="2284831"/>
                  </a:lnTo>
                  <a:lnTo>
                    <a:pt x="25982" y="2239759"/>
                  </a:lnTo>
                  <a:lnTo>
                    <a:pt x="24920" y="2193097"/>
                  </a:lnTo>
                  <a:lnTo>
                    <a:pt x="23470" y="2143889"/>
                  </a:lnTo>
                  <a:lnTo>
                    <a:pt x="21659" y="2091179"/>
                  </a:lnTo>
                  <a:lnTo>
                    <a:pt x="19515" y="2034009"/>
                  </a:lnTo>
                  <a:lnTo>
                    <a:pt x="17067" y="1971424"/>
                  </a:lnTo>
                  <a:lnTo>
                    <a:pt x="15360" y="1907875"/>
                  </a:lnTo>
                  <a:lnTo>
                    <a:pt x="15194" y="1848200"/>
                  </a:lnTo>
                  <a:lnTo>
                    <a:pt x="16226" y="1792023"/>
                  </a:lnTo>
                  <a:lnTo>
                    <a:pt x="18113" y="1738967"/>
                  </a:lnTo>
                  <a:lnTo>
                    <a:pt x="20513" y="1688658"/>
                  </a:lnTo>
                  <a:lnTo>
                    <a:pt x="23083" y="1640719"/>
                  </a:lnTo>
                  <a:lnTo>
                    <a:pt x="25481" y="1594775"/>
                  </a:lnTo>
                  <a:lnTo>
                    <a:pt x="27364" y="1550449"/>
                  </a:lnTo>
                  <a:lnTo>
                    <a:pt x="28389" y="1507366"/>
                  </a:lnTo>
                  <a:lnTo>
                    <a:pt x="28215" y="1465149"/>
                  </a:lnTo>
                  <a:lnTo>
                    <a:pt x="26498" y="1423424"/>
                  </a:lnTo>
                  <a:lnTo>
                    <a:pt x="22896" y="1381813"/>
                  </a:lnTo>
                  <a:lnTo>
                    <a:pt x="17067" y="1339942"/>
                  </a:lnTo>
                  <a:lnTo>
                    <a:pt x="10831" y="1297901"/>
                  </a:lnTo>
                  <a:lnTo>
                    <a:pt x="6146" y="1255770"/>
                  </a:lnTo>
                  <a:lnTo>
                    <a:pt x="2872" y="1213162"/>
                  </a:lnTo>
                  <a:lnTo>
                    <a:pt x="870" y="1169688"/>
                  </a:lnTo>
                  <a:lnTo>
                    <a:pt x="0" y="1124957"/>
                  </a:lnTo>
                  <a:lnTo>
                    <a:pt x="122" y="1078582"/>
                  </a:lnTo>
                  <a:lnTo>
                    <a:pt x="1098" y="1030173"/>
                  </a:lnTo>
                  <a:lnTo>
                    <a:pt x="2788" y="979341"/>
                  </a:lnTo>
                  <a:lnTo>
                    <a:pt x="5052" y="925697"/>
                  </a:lnTo>
                  <a:lnTo>
                    <a:pt x="7752" y="868853"/>
                  </a:lnTo>
                  <a:lnTo>
                    <a:pt x="10747" y="808418"/>
                  </a:lnTo>
                  <a:lnTo>
                    <a:pt x="13898" y="744005"/>
                  </a:lnTo>
                  <a:lnTo>
                    <a:pt x="17067" y="675224"/>
                  </a:lnTo>
                  <a:lnTo>
                    <a:pt x="19464" y="607273"/>
                  </a:lnTo>
                  <a:lnTo>
                    <a:pt x="20560" y="545073"/>
                  </a:lnTo>
                  <a:lnTo>
                    <a:pt x="20600" y="487820"/>
                  </a:lnTo>
                  <a:lnTo>
                    <a:pt x="19831" y="434710"/>
                  </a:lnTo>
                  <a:lnTo>
                    <a:pt x="18498" y="384939"/>
                  </a:lnTo>
                  <a:lnTo>
                    <a:pt x="16848" y="337704"/>
                  </a:lnTo>
                  <a:lnTo>
                    <a:pt x="15126" y="292199"/>
                  </a:lnTo>
                  <a:lnTo>
                    <a:pt x="13579" y="247622"/>
                  </a:lnTo>
                  <a:lnTo>
                    <a:pt x="12452" y="203168"/>
                  </a:lnTo>
                  <a:lnTo>
                    <a:pt x="11991" y="158034"/>
                  </a:lnTo>
                  <a:lnTo>
                    <a:pt x="12443" y="111415"/>
                  </a:lnTo>
                  <a:lnTo>
                    <a:pt x="14052" y="62507"/>
                  </a:lnTo>
                  <a:lnTo>
                    <a:pt x="17067" y="10506"/>
                  </a:lnTo>
                  <a:close/>
                </a:path>
              </a:pathLst>
            </a:custGeom>
            <a:ln w="22225">
              <a:solidFill>
                <a:srgbClr val="C00000"/>
              </a:solidFill>
              <a:prstDash val="sysDashDot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/>
          <p:nvPr/>
        </p:nvSpPr>
        <p:spPr>
          <a:xfrm>
            <a:off x="1091438" y="6440677"/>
            <a:ext cx="324485" cy="238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 spc="85">
                <a:solidFill>
                  <a:srgbClr val="C00000"/>
                </a:solidFill>
                <a:latin typeface="Calibri"/>
                <a:cs typeface="Calibri"/>
              </a:rPr>
              <a:t>SEE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091438" y="6829297"/>
            <a:ext cx="1638935" cy="263842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240665" marR="152400" indent="-228600">
              <a:lnSpc>
                <a:spcPct val="101699"/>
              </a:lnSpc>
              <a:spcBef>
                <a:spcPts val="75"/>
              </a:spcBef>
              <a:buFont typeface="Symbol"/>
              <a:buChar char=""/>
              <a:tabLst>
                <a:tab pos="240665" algn="l"/>
              </a:tabLst>
            </a:pPr>
            <a:r>
              <a:rPr dirty="0" sz="1200">
                <a:latin typeface="Calibri"/>
                <a:cs typeface="Calibri"/>
              </a:rPr>
              <a:t>What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do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you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see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in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photo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above? </a:t>
            </a:r>
            <a:r>
              <a:rPr dirty="0" sz="1200">
                <a:latin typeface="Calibri"/>
                <a:cs typeface="Calibri"/>
              </a:rPr>
              <a:t>What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are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the </a:t>
            </a:r>
            <a:r>
              <a:rPr dirty="0" sz="1200" spc="10">
                <a:latin typeface="Calibri"/>
                <a:cs typeface="Calibri"/>
              </a:rPr>
              <a:t>children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doing?</a:t>
            </a:r>
            <a:endParaRPr sz="1200">
              <a:latin typeface="Calibri"/>
              <a:cs typeface="Calibri"/>
            </a:endParaRPr>
          </a:p>
          <a:p>
            <a:pPr marL="241300" marR="93980" indent="-228600">
              <a:lnSpc>
                <a:spcPct val="102099"/>
              </a:lnSpc>
              <a:spcBef>
                <a:spcPts val="70"/>
              </a:spcBef>
              <a:buFont typeface="Symbol"/>
              <a:buChar char=""/>
              <a:tabLst>
                <a:tab pos="241300" algn="l"/>
              </a:tabLst>
            </a:pPr>
            <a:r>
              <a:rPr dirty="0" sz="1200">
                <a:latin typeface="Calibri"/>
                <a:cs typeface="Calibri"/>
              </a:rPr>
              <a:t>What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do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you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think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it </a:t>
            </a:r>
            <a:r>
              <a:rPr dirty="0" sz="1200" spc="55">
                <a:latin typeface="Calibri"/>
                <a:cs typeface="Calibri"/>
              </a:rPr>
              <a:t>is </a:t>
            </a:r>
            <a:r>
              <a:rPr dirty="0" sz="1200">
                <a:latin typeface="Calibri"/>
                <a:cs typeface="Calibri"/>
              </a:rPr>
              <a:t>made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from?</a:t>
            </a:r>
            <a:endParaRPr sz="12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05"/>
              </a:spcBef>
              <a:buFont typeface="Symbol"/>
              <a:buChar char=""/>
              <a:tabLst>
                <a:tab pos="240665" algn="l"/>
              </a:tabLst>
            </a:pPr>
            <a:r>
              <a:rPr dirty="0" sz="1200">
                <a:latin typeface="Calibri"/>
                <a:cs typeface="Calibri"/>
              </a:rPr>
              <a:t>What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does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shape</a:t>
            </a:r>
            <a:endParaRPr sz="1200">
              <a:latin typeface="Calibri"/>
              <a:cs typeface="Calibri"/>
            </a:endParaRPr>
          </a:p>
          <a:p>
            <a:pPr marL="241300" marR="245745">
              <a:lnSpc>
                <a:spcPct val="117100"/>
              </a:lnSpc>
            </a:pP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playground </a:t>
            </a:r>
            <a:r>
              <a:rPr dirty="0" sz="1200">
                <a:latin typeface="Calibri"/>
                <a:cs typeface="Calibri"/>
              </a:rPr>
              <a:t>look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like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you?</a:t>
            </a:r>
            <a:endParaRPr sz="1200">
              <a:latin typeface="Calibri"/>
              <a:cs typeface="Calibri"/>
            </a:endParaRPr>
          </a:p>
          <a:p>
            <a:pPr marL="241300" marR="40005" indent="-228600">
              <a:lnSpc>
                <a:spcPct val="116900"/>
              </a:lnSpc>
              <a:spcBef>
                <a:spcPts val="80"/>
              </a:spcBef>
              <a:buFont typeface="Symbol"/>
              <a:buChar char=""/>
              <a:tabLst>
                <a:tab pos="241300" algn="l"/>
              </a:tabLst>
            </a:pPr>
            <a:r>
              <a:rPr dirty="0" sz="1200">
                <a:latin typeface="Calibri"/>
                <a:cs typeface="Calibri"/>
              </a:rPr>
              <a:t>Where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do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you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think </a:t>
            </a:r>
            <a:r>
              <a:rPr dirty="0" sz="1200" spc="10">
                <a:latin typeface="Calibri"/>
                <a:cs typeface="Calibri"/>
              </a:rPr>
              <a:t>the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children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live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who </a:t>
            </a:r>
            <a:r>
              <a:rPr dirty="0" sz="1200">
                <a:latin typeface="Calibri"/>
                <a:cs typeface="Calibri"/>
              </a:rPr>
              <a:t>are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playing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on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this </a:t>
            </a:r>
            <a:r>
              <a:rPr dirty="0" sz="1200" spc="-10">
                <a:latin typeface="Calibri"/>
                <a:cs typeface="Calibri"/>
              </a:rPr>
              <a:t>playground?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2890159" y="6322573"/>
            <a:ext cx="1874520" cy="3325495"/>
            <a:chOff x="2890159" y="6322573"/>
            <a:chExt cx="1874520" cy="3325495"/>
          </a:xfrm>
        </p:grpSpPr>
        <p:sp>
          <p:nvSpPr>
            <p:cNvPr id="11" name="object 11" descr=""/>
            <p:cNvSpPr/>
            <p:nvPr/>
          </p:nvSpPr>
          <p:spPr>
            <a:xfrm>
              <a:off x="2891991" y="6333235"/>
              <a:ext cx="1864360" cy="3303270"/>
            </a:xfrm>
            <a:custGeom>
              <a:avLst/>
              <a:gdLst/>
              <a:ahLst/>
              <a:cxnLst/>
              <a:rect l="l" t="t" r="r" b="b"/>
              <a:pathLst>
                <a:path w="1864360" h="3303270">
                  <a:moveTo>
                    <a:pt x="1381208" y="0"/>
                  </a:moveTo>
                  <a:lnTo>
                    <a:pt x="1325842" y="1228"/>
                  </a:lnTo>
                  <a:lnTo>
                    <a:pt x="1266109" y="4270"/>
                  </a:lnTo>
                  <a:lnTo>
                    <a:pt x="1131056" y="14894"/>
                  </a:lnTo>
                  <a:lnTo>
                    <a:pt x="1066233" y="17589"/>
                  </a:lnTo>
                  <a:lnTo>
                    <a:pt x="1006285" y="18085"/>
                  </a:lnTo>
                  <a:lnTo>
                    <a:pt x="950646" y="16903"/>
                  </a:lnTo>
                  <a:lnTo>
                    <a:pt x="898751" y="14563"/>
                  </a:lnTo>
                  <a:lnTo>
                    <a:pt x="850035" y="11585"/>
                  </a:lnTo>
                  <a:lnTo>
                    <a:pt x="803930" y="8491"/>
                  </a:lnTo>
                  <a:lnTo>
                    <a:pt x="759872" y="5800"/>
                  </a:lnTo>
                  <a:lnTo>
                    <a:pt x="717295" y="4033"/>
                  </a:lnTo>
                  <a:lnTo>
                    <a:pt x="675632" y="3710"/>
                  </a:lnTo>
                  <a:lnTo>
                    <a:pt x="634319" y="5353"/>
                  </a:lnTo>
                  <a:lnTo>
                    <a:pt x="545649" y="13980"/>
                  </a:lnTo>
                  <a:lnTo>
                    <a:pt x="495870" y="15783"/>
                  </a:lnTo>
                  <a:lnTo>
                    <a:pt x="444007" y="15488"/>
                  </a:lnTo>
                  <a:lnTo>
                    <a:pt x="390615" y="13694"/>
                  </a:lnTo>
                  <a:lnTo>
                    <a:pt x="336250" y="11001"/>
                  </a:lnTo>
                  <a:lnTo>
                    <a:pt x="281468" y="8006"/>
                  </a:lnTo>
                  <a:lnTo>
                    <a:pt x="226825" y="5310"/>
                  </a:lnTo>
                  <a:lnTo>
                    <a:pt x="172876" y="3510"/>
                  </a:lnTo>
                  <a:lnTo>
                    <a:pt x="120178" y="3206"/>
                  </a:lnTo>
                  <a:lnTo>
                    <a:pt x="69285" y="4996"/>
                  </a:lnTo>
                  <a:lnTo>
                    <a:pt x="20755" y="9480"/>
                  </a:lnTo>
                  <a:lnTo>
                    <a:pt x="14371" y="82104"/>
                  </a:lnTo>
                  <a:lnTo>
                    <a:pt x="9288" y="151042"/>
                  </a:lnTo>
                  <a:lnTo>
                    <a:pt x="5408" y="216474"/>
                  </a:lnTo>
                  <a:lnTo>
                    <a:pt x="2635" y="278584"/>
                  </a:lnTo>
                  <a:lnTo>
                    <a:pt x="873" y="337554"/>
                  </a:lnTo>
                  <a:lnTo>
                    <a:pt x="27" y="393565"/>
                  </a:lnTo>
                  <a:lnTo>
                    <a:pt x="0" y="446799"/>
                  </a:lnTo>
                  <a:lnTo>
                    <a:pt x="695" y="497440"/>
                  </a:lnTo>
                  <a:lnTo>
                    <a:pt x="2018" y="545668"/>
                  </a:lnTo>
                  <a:lnTo>
                    <a:pt x="3871" y="591665"/>
                  </a:lnTo>
                  <a:lnTo>
                    <a:pt x="6159" y="635615"/>
                  </a:lnTo>
                  <a:lnTo>
                    <a:pt x="8785" y="677699"/>
                  </a:lnTo>
                  <a:lnTo>
                    <a:pt x="11654" y="718099"/>
                  </a:lnTo>
                  <a:lnTo>
                    <a:pt x="20755" y="831018"/>
                  </a:lnTo>
                  <a:lnTo>
                    <a:pt x="23581" y="878773"/>
                  </a:lnTo>
                  <a:lnTo>
                    <a:pt x="24444" y="926321"/>
                  </a:lnTo>
                  <a:lnTo>
                    <a:pt x="23778" y="973807"/>
                  </a:lnTo>
                  <a:lnTo>
                    <a:pt x="22019" y="1021378"/>
                  </a:lnTo>
                  <a:lnTo>
                    <a:pt x="14528" y="1166060"/>
                  </a:lnTo>
                  <a:lnTo>
                    <a:pt x="12743" y="1215430"/>
                  </a:lnTo>
                  <a:lnTo>
                    <a:pt x="12038" y="1265615"/>
                  </a:lnTo>
                  <a:lnTo>
                    <a:pt x="12848" y="1316761"/>
                  </a:lnTo>
                  <a:lnTo>
                    <a:pt x="15609" y="1369014"/>
                  </a:lnTo>
                  <a:lnTo>
                    <a:pt x="20755" y="1422520"/>
                  </a:lnTo>
                  <a:lnTo>
                    <a:pt x="25619" y="1476466"/>
                  </a:lnTo>
                  <a:lnTo>
                    <a:pt x="27638" y="1529885"/>
                  </a:lnTo>
                  <a:lnTo>
                    <a:pt x="27399" y="1582679"/>
                  </a:lnTo>
                  <a:lnTo>
                    <a:pt x="25491" y="1634755"/>
                  </a:lnTo>
                  <a:lnTo>
                    <a:pt x="22502" y="1686016"/>
                  </a:lnTo>
                  <a:lnTo>
                    <a:pt x="15637" y="1785713"/>
                  </a:lnTo>
                  <a:lnTo>
                    <a:pt x="12937" y="1833957"/>
                  </a:lnTo>
                  <a:lnTo>
                    <a:pt x="11511" y="1881004"/>
                  </a:lnTo>
                  <a:lnTo>
                    <a:pt x="11946" y="1926759"/>
                  </a:lnTo>
                  <a:lnTo>
                    <a:pt x="14831" y="1971126"/>
                  </a:lnTo>
                  <a:lnTo>
                    <a:pt x="20755" y="2014010"/>
                  </a:lnTo>
                  <a:lnTo>
                    <a:pt x="27092" y="2054204"/>
                  </a:lnTo>
                  <a:lnTo>
                    <a:pt x="32058" y="2096897"/>
                  </a:lnTo>
                  <a:lnTo>
                    <a:pt x="35738" y="2141879"/>
                  </a:lnTo>
                  <a:lnTo>
                    <a:pt x="38219" y="2188940"/>
                  </a:lnTo>
                  <a:lnTo>
                    <a:pt x="39587" y="2237868"/>
                  </a:lnTo>
                  <a:lnTo>
                    <a:pt x="39927" y="2288452"/>
                  </a:lnTo>
                  <a:lnTo>
                    <a:pt x="39325" y="2340483"/>
                  </a:lnTo>
                  <a:lnTo>
                    <a:pt x="37868" y="2393749"/>
                  </a:lnTo>
                  <a:lnTo>
                    <a:pt x="35641" y="2448040"/>
                  </a:lnTo>
                  <a:lnTo>
                    <a:pt x="32730" y="2503144"/>
                  </a:lnTo>
                  <a:lnTo>
                    <a:pt x="29222" y="2558852"/>
                  </a:lnTo>
                  <a:lnTo>
                    <a:pt x="25201" y="2614953"/>
                  </a:lnTo>
                  <a:lnTo>
                    <a:pt x="16065" y="2731596"/>
                  </a:lnTo>
                  <a:lnTo>
                    <a:pt x="12062" y="2790643"/>
                  </a:lnTo>
                  <a:lnTo>
                    <a:pt x="8796" y="2848315"/>
                  </a:lnTo>
                  <a:lnTo>
                    <a:pt x="6316" y="2904553"/>
                  </a:lnTo>
                  <a:lnTo>
                    <a:pt x="4673" y="2959297"/>
                  </a:lnTo>
                  <a:lnTo>
                    <a:pt x="3915" y="3012486"/>
                  </a:lnTo>
                  <a:lnTo>
                    <a:pt x="4092" y="3064060"/>
                  </a:lnTo>
                  <a:lnTo>
                    <a:pt x="5255" y="3113959"/>
                  </a:lnTo>
                  <a:lnTo>
                    <a:pt x="7453" y="3162123"/>
                  </a:lnTo>
                  <a:lnTo>
                    <a:pt x="10736" y="3208492"/>
                  </a:lnTo>
                  <a:lnTo>
                    <a:pt x="15153" y="3253006"/>
                  </a:lnTo>
                  <a:lnTo>
                    <a:pt x="20755" y="3295605"/>
                  </a:lnTo>
                  <a:lnTo>
                    <a:pt x="79715" y="3298424"/>
                  </a:lnTo>
                  <a:lnTo>
                    <a:pt x="136605" y="3300358"/>
                  </a:lnTo>
                  <a:lnTo>
                    <a:pt x="191596" y="3301518"/>
                  </a:lnTo>
                  <a:lnTo>
                    <a:pt x="244859" y="3302017"/>
                  </a:lnTo>
                  <a:lnTo>
                    <a:pt x="296566" y="3301966"/>
                  </a:lnTo>
                  <a:lnTo>
                    <a:pt x="346888" y="3301477"/>
                  </a:lnTo>
                  <a:lnTo>
                    <a:pt x="395995" y="3300662"/>
                  </a:lnTo>
                  <a:lnTo>
                    <a:pt x="537739" y="3297377"/>
                  </a:lnTo>
                  <a:lnTo>
                    <a:pt x="629301" y="3295605"/>
                  </a:lnTo>
                  <a:lnTo>
                    <a:pt x="671983" y="3295412"/>
                  </a:lnTo>
                  <a:lnTo>
                    <a:pt x="716031" y="3295858"/>
                  </a:lnTo>
                  <a:lnTo>
                    <a:pt x="761388" y="3296778"/>
                  </a:lnTo>
                  <a:lnTo>
                    <a:pt x="954757" y="3301885"/>
                  </a:lnTo>
                  <a:lnTo>
                    <a:pt x="1005799" y="3302690"/>
                  </a:lnTo>
                  <a:lnTo>
                    <a:pt x="1057806" y="3302976"/>
                  </a:lnTo>
                  <a:lnTo>
                    <a:pt x="1110722" y="3302575"/>
                  </a:lnTo>
                  <a:lnTo>
                    <a:pt x="1164489" y="3301324"/>
                  </a:lnTo>
                  <a:lnTo>
                    <a:pt x="1219049" y="3299056"/>
                  </a:lnTo>
                  <a:lnTo>
                    <a:pt x="1274346" y="3295605"/>
                  </a:lnTo>
                  <a:lnTo>
                    <a:pt x="1338707" y="3291025"/>
                  </a:lnTo>
                  <a:lnTo>
                    <a:pt x="1400318" y="3287042"/>
                  </a:lnTo>
                  <a:lnTo>
                    <a:pt x="1459270" y="3283760"/>
                  </a:lnTo>
                  <a:lnTo>
                    <a:pt x="1515658" y="3281289"/>
                  </a:lnTo>
                  <a:lnTo>
                    <a:pt x="1569574" y="3279733"/>
                  </a:lnTo>
                  <a:lnTo>
                    <a:pt x="1621112" y="3279199"/>
                  </a:lnTo>
                  <a:lnTo>
                    <a:pt x="1670364" y="3279795"/>
                  </a:lnTo>
                  <a:lnTo>
                    <a:pt x="1717423" y="3281627"/>
                  </a:lnTo>
                  <a:lnTo>
                    <a:pt x="1762384" y="3284802"/>
                  </a:lnTo>
                  <a:lnTo>
                    <a:pt x="1805338" y="3289426"/>
                  </a:lnTo>
                  <a:lnTo>
                    <a:pt x="1846380" y="3295605"/>
                  </a:lnTo>
                  <a:lnTo>
                    <a:pt x="1851269" y="3260124"/>
                  </a:lnTo>
                  <a:lnTo>
                    <a:pt x="1855420" y="3218208"/>
                  </a:lnTo>
                  <a:lnTo>
                    <a:pt x="1858810" y="3170927"/>
                  </a:lnTo>
                  <a:lnTo>
                    <a:pt x="1861421" y="3119350"/>
                  </a:lnTo>
                  <a:lnTo>
                    <a:pt x="1863230" y="3064548"/>
                  </a:lnTo>
                  <a:lnTo>
                    <a:pt x="1864217" y="3007590"/>
                  </a:lnTo>
                  <a:lnTo>
                    <a:pt x="1864362" y="2949546"/>
                  </a:lnTo>
                  <a:lnTo>
                    <a:pt x="1863644" y="2891486"/>
                  </a:lnTo>
                  <a:lnTo>
                    <a:pt x="1862042" y="2834479"/>
                  </a:lnTo>
                  <a:lnTo>
                    <a:pt x="1859535" y="2779595"/>
                  </a:lnTo>
                  <a:lnTo>
                    <a:pt x="1856103" y="2727904"/>
                  </a:lnTo>
                  <a:lnTo>
                    <a:pt x="1851725" y="2680476"/>
                  </a:lnTo>
                  <a:lnTo>
                    <a:pt x="1841845" y="2601309"/>
                  </a:lnTo>
                  <a:lnTo>
                    <a:pt x="1838925" y="2562616"/>
                  </a:lnTo>
                  <a:lnTo>
                    <a:pt x="1837391" y="2522236"/>
                  </a:lnTo>
                  <a:lnTo>
                    <a:pt x="1837013" y="2480106"/>
                  </a:lnTo>
                  <a:lnTo>
                    <a:pt x="1837561" y="2436161"/>
                  </a:lnTo>
                  <a:lnTo>
                    <a:pt x="1838807" y="2390335"/>
                  </a:lnTo>
                  <a:lnTo>
                    <a:pt x="1844439" y="2240933"/>
                  </a:lnTo>
                  <a:lnTo>
                    <a:pt x="1846183" y="2186942"/>
                  </a:lnTo>
                  <a:lnTo>
                    <a:pt x="1847479" y="2130747"/>
                  </a:lnTo>
                  <a:lnTo>
                    <a:pt x="1848096" y="2072285"/>
                  </a:lnTo>
                  <a:lnTo>
                    <a:pt x="1847806" y="2011491"/>
                  </a:lnTo>
                  <a:lnTo>
                    <a:pt x="1846380" y="1948300"/>
                  </a:lnTo>
                  <a:lnTo>
                    <a:pt x="1844409" y="1882743"/>
                  </a:lnTo>
                  <a:lnTo>
                    <a:pt x="1842927" y="1824022"/>
                  </a:lnTo>
                  <a:lnTo>
                    <a:pt x="1841890" y="1770953"/>
                  </a:lnTo>
                  <a:lnTo>
                    <a:pt x="1841255" y="1722354"/>
                  </a:lnTo>
                  <a:lnTo>
                    <a:pt x="1840978" y="1677044"/>
                  </a:lnTo>
                  <a:lnTo>
                    <a:pt x="1841014" y="1633840"/>
                  </a:lnTo>
                  <a:lnTo>
                    <a:pt x="1841854" y="1549021"/>
                  </a:lnTo>
                  <a:lnTo>
                    <a:pt x="1846380" y="1291075"/>
                  </a:lnTo>
                  <a:lnTo>
                    <a:pt x="1846975" y="1225719"/>
                  </a:lnTo>
                  <a:lnTo>
                    <a:pt x="1846743" y="1169283"/>
                  </a:lnTo>
                  <a:lnTo>
                    <a:pt x="1845901" y="1119817"/>
                  </a:lnTo>
                  <a:lnTo>
                    <a:pt x="1844664" y="1075373"/>
                  </a:lnTo>
                  <a:lnTo>
                    <a:pt x="1841865" y="993754"/>
                  </a:lnTo>
                  <a:lnTo>
                    <a:pt x="1840734" y="952680"/>
                  </a:lnTo>
                  <a:lnTo>
                    <a:pt x="1840069" y="908832"/>
                  </a:lnTo>
                  <a:lnTo>
                    <a:pt x="1840086" y="860259"/>
                  </a:lnTo>
                  <a:lnTo>
                    <a:pt x="1841000" y="805013"/>
                  </a:lnTo>
                  <a:lnTo>
                    <a:pt x="1843026" y="741145"/>
                  </a:lnTo>
                  <a:lnTo>
                    <a:pt x="1846380" y="666705"/>
                  </a:lnTo>
                  <a:lnTo>
                    <a:pt x="1849818" y="596074"/>
                  </a:lnTo>
                  <a:lnTo>
                    <a:pt x="1852597" y="531986"/>
                  </a:lnTo>
                  <a:lnTo>
                    <a:pt x="1854741" y="473568"/>
                  </a:lnTo>
                  <a:lnTo>
                    <a:pt x="1856274" y="419948"/>
                  </a:lnTo>
                  <a:lnTo>
                    <a:pt x="1857218" y="370256"/>
                  </a:lnTo>
                  <a:lnTo>
                    <a:pt x="1857597" y="323619"/>
                  </a:lnTo>
                  <a:lnTo>
                    <a:pt x="1857433" y="279165"/>
                  </a:lnTo>
                  <a:lnTo>
                    <a:pt x="1856752" y="236024"/>
                  </a:lnTo>
                  <a:lnTo>
                    <a:pt x="1855575" y="193322"/>
                  </a:lnTo>
                  <a:lnTo>
                    <a:pt x="1853926" y="150188"/>
                  </a:lnTo>
                  <a:lnTo>
                    <a:pt x="1851828" y="105751"/>
                  </a:lnTo>
                  <a:lnTo>
                    <a:pt x="1846380" y="9480"/>
                  </a:lnTo>
                  <a:lnTo>
                    <a:pt x="1796763" y="12069"/>
                  </a:lnTo>
                  <a:lnTo>
                    <a:pt x="1749674" y="12926"/>
                  </a:lnTo>
                  <a:lnTo>
                    <a:pt x="1704422" y="12407"/>
                  </a:lnTo>
                  <a:lnTo>
                    <a:pt x="1660318" y="10865"/>
                  </a:lnTo>
                  <a:lnTo>
                    <a:pt x="1616673" y="8656"/>
                  </a:lnTo>
                  <a:lnTo>
                    <a:pt x="1528003" y="3652"/>
                  </a:lnTo>
                  <a:lnTo>
                    <a:pt x="1481600" y="1566"/>
                  </a:lnTo>
                  <a:lnTo>
                    <a:pt x="1432898" y="230"/>
                  </a:lnTo>
                  <a:lnTo>
                    <a:pt x="1381208" y="0"/>
                  </a:ln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2901271" y="6333686"/>
              <a:ext cx="1852295" cy="3303270"/>
            </a:xfrm>
            <a:custGeom>
              <a:avLst/>
              <a:gdLst/>
              <a:ahLst/>
              <a:cxnLst/>
              <a:rect l="l" t="t" r="r" b="b"/>
              <a:pathLst>
                <a:path w="1852295" h="3303270">
                  <a:moveTo>
                    <a:pt x="11474" y="9030"/>
                  </a:moveTo>
                  <a:lnTo>
                    <a:pt x="67058" y="7062"/>
                  </a:lnTo>
                  <a:lnTo>
                    <a:pt x="119240" y="6123"/>
                  </a:lnTo>
                  <a:lnTo>
                    <a:pt x="168693" y="6011"/>
                  </a:lnTo>
                  <a:lnTo>
                    <a:pt x="216087" y="6526"/>
                  </a:lnTo>
                  <a:lnTo>
                    <a:pt x="262094" y="7466"/>
                  </a:lnTo>
                  <a:lnTo>
                    <a:pt x="307387" y="8630"/>
                  </a:lnTo>
                  <a:lnTo>
                    <a:pt x="352638" y="9815"/>
                  </a:lnTo>
                  <a:lnTo>
                    <a:pt x="398517" y="10822"/>
                  </a:lnTo>
                  <a:lnTo>
                    <a:pt x="445696" y="11448"/>
                  </a:lnTo>
                  <a:lnTo>
                    <a:pt x="494849" y="11492"/>
                  </a:lnTo>
                  <a:lnTo>
                    <a:pt x="546645" y="10753"/>
                  </a:lnTo>
                  <a:lnTo>
                    <a:pt x="601758" y="9030"/>
                  </a:lnTo>
                  <a:lnTo>
                    <a:pt x="661157" y="7274"/>
                  </a:lnTo>
                  <a:lnTo>
                    <a:pt x="715683" y="6786"/>
                  </a:lnTo>
                  <a:lnTo>
                    <a:pt x="766357" y="7259"/>
                  </a:lnTo>
                  <a:lnTo>
                    <a:pt x="814200" y="8388"/>
                  </a:lnTo>
                  <a:lnTo>
                    <a:pt x="860231" y="9868"/>
                  </a:lnTo>
                  <a:lnTo>
                    <a:pt x="905471" y="11394"/>
                  </a:lnTo>
                  <a:lnTo>
                    <a:pt x="950942" y="12660"/>
                  </a:lnTo>
                  <a:lnTo>
                    <a:pt x="997662" y="13363"/>
                  </a:lnTo>
                  <a:lnTo>
                    <a:pt x="1046653" y="13195"/>
                  </a:lnTo>
                  <a:lnTo>
                    <a:pt x="1098935" y="11852"/>
                  </a:lnTo>
                  <a:lnTo>
                    <a:pt x="1155528" y="9030"/>
                  </a:lnTo>
                  <a:lnTo>
                    <a:pt x="1204489" y="6214"/>
                  </a:lnTo>
                  <a:lnTo>
                    <a:pt x="1251775" y="3955"/>
                  </a:lnTo>
                  <a:lnTo>
                    <a:pt x="1298002" y="2227"/>
                  </a:lnTo>
                  <a:lnTo>
                    <a:pt x="1343784" y="1007"/>
                  </a:lnTo>
                  <a:lnTo>
                    <a:pt x="1389734" y="273"/>
                  </a:lnTo>
                  <a:lnTo>
                    <a:pt x="1436467" y="0"/>
                  </a:lnTo>
                  <a:lnTo>
                    <a:pt x="1484597" y="164"/>
                  </a:lnTo>
                  <a:lnTo>
                    <a:pt x="1534737" y="743"/>
                  </a:lnTo>
                  <a:lnTo>
                    <a:pt x="1587503" y="1713"/>
                  </a:lnTo>
                  <a:lnTo>
                    <a:pt x="1643508" y="3050"/>
                  </a:lnTo>
                  <a:lnTo>
                    <a:pt x="1703366" y="4731"/>
                  </a:lnTo>
                  <a:lnTo>
                    <a:pt x="1767692" y="6732"/>
                  </a:lnTo>
                  <a:lnTo>
                    <a:pt x="1837099" y="9030"/>
                  </a:lnTo>
                  <a:lnTo>
                    <a:pt x="1838637" y="48433"/>
                  </a:lnTo>
                  <a:lnTo>
                    <a:pt x="1838820" y="91193"/>
                  </a:lnTo>
                  <a:lnTo>
                    <a:pt x="1837929" y="136942"/>
                  </a:lnTo>
                  <a:lnTo>
                    <a:pt x="1836242" y="185310"/>
                  </a:lnTo>
                  <a:lnTo>
                    <a:pt x="1834039" y="235930"/>
                  </a:lnTo>
                  <a:lnTo>
                    <a:pt x="1831600" y="288432"/>
                  </a:lnTo>
                  <a:lnTo>
                    <a:pt x="1829203" y="342448"/>
                  </a:lnTo>
                  <a:lnTo>
                    <a:pt x="1827129" y="397608"/>
                  </a:lnTo>
                  <a:lnTo>
                    <a:pt x="1825656" y="453546"/>
                  </a:lnTo>
                  <a:lnTo>
                    <a:pt x="1825065" y="509891"/>
                  </a:lnTo>
                  <a:lnTo>
                    <a:pt x="1825634" y="566275"/>
                  </a:lnTo>
                  <a:lnTo>
                    <a:pt x="1827643" y="622330"/>
                  </a:lnTo>
                  <a:lnTo>
                    <a:pt x="1831372" y="677687"/>
                  </a:lnTo>
                  <a:lnTo>
                    <a:pt x="1837099" y="731977"/>
                  </a:lnTo>
                  <a:lnTo>
                    <a:pt x="1843409" y="788037"/>
                  </a:lnTo>
                  <a:lnTo>
                    <a:pt x="1847806" y="841080"/>
                  </a:lnTo>
                  <a:lnTo>
                    <a:pt x="1850524" y="891678"/>
                  </a:lnTo>
                  <a:lnTo>
                    <a:pt x="1851799" y="940405"/>
                  </a:lnTo>
                  <a:lnTo>
                    <a:pt x="1851866" y="987832"/>
                  </a:lnTo>
                  <a:lnTo>
                    <a:pt x="1850960" y="1034532"/>
                  </a:lnTo>
                  <a:lnTo>
                    <a:pt x="1849315" y="1081079"/>
                  </a:lnTo>
                  <a:lnTo>
                    <a:pt x="1847167" y="1128045"/>
                  </a:lnTo>
                  <a:lnTo>
                    <a:pt x="1844751" y="1176003"/>
                  </a:lnTo>
                  <a:lnTo>
                    <a:pt x="1842301" y="1225524"/>
                  </a:lnTo>
                  <a:lnTo>
                    <a:pt x="1840052" y="1277183"/>
                  </a:lnTo>
                  <a:lnTo>
                    <a:pt x="1838240" y="1331551"/>
                  </a:lnTo>
                  <a:lnTo>
                    <a:pt x="1837099" y="1389202"/>
                  </a:lnTo>
                  <a:lnTo>
                    <a:pt x="1836778" y="1443327"/>
                  </a:lnTo>
                  <a:lnTo>
                    <a:pt x="1837071" y="1495446"/>
                  </a:lnTo>
                  <a:lnTo>
                    <a:pt x="1837837" y="1545873"/>
                  </a:lnTo>
                  <a:lnTo>
                    <a:pt x="1838934" y="1594925"/>
                  </a:lnTo>
                  <a:lnTo>
                    <a:pt x="1840222" y="1642917"/>
                  </a:lnTo>
                  <a:lnTo>
                    <a:pt x="1841559" y="1690166"/>
                  </a:lnTo>
                  <a:lnTo>
                    <a:pt x="1842805" y="1736987"/>
                  </a:lnTo>
                  <a:lnTo>
                    <a:pt x="1843817" y="1783696"/>
                  </a:lnTo>
                  <a:lnTo>
                    <a:pt x="1844456" y="1830610"/>
                  </a:lnTo>
                  <a:lnTo>
                    <a:pt x="1844579" y="1878043"/>
                  </a:lnTo>
                  <a:lnTo>
                    <a:pt x="1844047" y="1926313"/>
                  </a:lnTo>
                  <a:lnTo>
                    <a:pt x="1842716" y="1975734"/>
                  </a:lnTo>
                  <a:lnTo>
                    <a:pt x="1840448" y="2026623"/>
                  </a:lnTo>
                  <a:lnTo>
                    <a:pt x="1837099" y="2079295"/>
                  </a:lnTo>
                  <a:lnTo>
                    <a:pt x="1833127" y="2145278"/>
                  </a:lnTo>
                  <a:lnTo>
                    <a:pt x="1830996" y="2206914"/>
                  </a:lnTo>
                  <a:lnTo>
                    <a:pt x="1830356" y="2264637"/>
                  </a:lnTo>
                  <a:lnTo>
                    <a:pt x="1830859" y="2318885"/>
                  </a:lnTo>
                  <a:lnTo>
                    <a:pt x="1832156" y="2370093"/>
                  </a:lnTo>
                  <a:lnTo>
                    <a:pt x="1833900" y="2418697"/>
                  </a:lnTo>
                  <a:lnTo>
                    <a:pt x="1835740" y="2465134"/>
                  </a:lnTo>
                  <a:lnTo>
                    <a:pt x="1837329" y="2509839"/>
                  </a:lnTo>
                  <a:lnTo>
                    <a:pt x="1838317" y="2553250"/>
                  </a:lnTo>
                  <a:lnTo>
                    <a:pt x="1838357" y="2595801"/>
                  </a:lnTo>
                  <a:lnTo>
                    <a:pt x="1837099" y="2637930"/>
                  </a:lnTo>
                  <a:lnTo>
                    <a:pt x="1835158" y="2676285"/>
                  </a:lnTo>
                  <a:lnTo>
                    <a:pt x="1832877" y="2719630"/>
                  </a:lnTo>
                  <a:lnTo>
                    <a:pt x="1830437" y="2767159"/>
                  </a:lnTo>
                  <a:lnTo>
                    <a:pt x="1828019" y="2818066"/>
                  </a:lnTo>
                  <a:lnTo>
                    <a:pt x="1825805" y="2871544"/>
                  </a:lnTo>
                  <a:lnTo>
                    <a:pt x="1823974" y="2926786"/>
                  </a:lnTo>
                  <a:lnTo>
                    <a:pt x="1822708" y="2982987"/>
                  </a:lnTo>
                  <a:lnTo>
                    <a:pt x="1822188" y="3039339"/>
                  </a:lnTo>
                  <a:lnTo>
                    <a:pt x="1822594" y="3095037"/>
                  </a:lnTo>
                  <a:lnTo>
                    <a:pt x="1824107" y="3149274"/>
                  </a:lnTo>
                  <a:lnTo>
                    <a:pt x="1826909" y="3201243"/>
                  </a:lnTo>
                  <a:lnTo>
                    <a:pt x="1831179" y="3250139"/>
                  </a:lnTo>
                  <a:lnTo>
                    <a:pt x="1837099" y="3295155"/>
                  </a:lnTo>
                  <a:lnTo>
                    <a:pt x="1771229" y="3298242"/>
                  </a:lnTo>
                  <a:lnTo>
                    <a:pt x="1711397" y="3300274"/>
                  </a:lnTo>
                  <a:lnTo>
                    <a:pt x="1656701" y="3301400"/>
                  </a:lnTo>
                  <a:lnTo>
                    <a:pt x="1606240" y="3301767"/>
                  </a:lnTo>
                  <a:lnTo>
                    <a:pt x="1559112" y="3301524"/>
                  </a:lnTo>
                  <a:lnTo>
                    <a:pt x="1514416" y="3300817"/>
                  </a:lnTo>
                  <a:lnTo>
                    <a:pt x="1471250" y="3299796"/>
                  </a:lnTo>
                  <a:lnTo>
                    <a:pt x="1428712" y="3298609"/>
                  </a:lnTo>
                  <a:lnTo>
                    <a:pt x="1385902" y="3297403"/>
                  </a:lnTo>
                  <a:lnTo>
                    <a:pt x="1341917" y="3296327"/>
                  </a:lnTo>
                  <a:lnTo>
                    <a:pt x="1295855" y="3295528"/>
                  </a:lnTo>
                  <a:lnTo>
                    <a:pt x="1246816" y="3295155"/>
                  </a:lnTo>
                  <a:lnTo>
                    <a:pt x="1198548" y="3295365"/>
                  </a:lnTo>
                  <a:lnTo>
                    <a:pt x="1147961" y="3296099"/>
                  </a:lnTo>
                  <a:lnTo>
                    <a:pt x="1095627" y="3297204"/>
                  </a:lnTo>
                  <a:lnTo>
                    <a:pt x="1042116" y="3298529"/>
                  </a:lnTo>
                  <a:lnTo>
                    <a:pt x="987999" y="3299920"/>
                  </a:lnTo>
                  <a:lnTo>
                    <a:pt x="933848" y="3301226"/>
                  </a:lnTo>
                  <a:lnTo>
                    <a:pt x="880232" y="3302293"/>
                  </a:lnTo>
                  <a:lnTo>
                    <a:pt x="827723" y="3302969"/>
                  </a:lnTo>
                  <a:lnTo>
                    <a:pt x="776891" y="3303102"/>
                  </a:lnTo>
                  <a:lnTo>
                    <a:pt x="728308" y="3302540"/>
                  </a:lnTo>
                  <a:lnTo>
                    <a:pt x="682544" y="3301129"/>
                  </a:lnTo>
                  <a:lnTo>
                    <a:pt x="640170" y="3298718"/>
                  </a:lnTo>
                  <a:lnTo>
                    <a:pt x="601758" y="3295155"/>
                  </a:lnTo>
                  <a:lnTo>
                    <a:pt x="559579" y="3291169"/>
                  </a:lnTo>
                  <a:lnTo>
                    <a:pt x="512322" y="3288230"/>
                  </a:lnTo>
                  <a:lnTo>
                    <a:pt x="461127" y="3286239"/>
                  </a:lnTo>
                  <a:lnTo>
                    <a:pt x="407136" y="3285102"/>
                  </a:lnTo>
                  <a:lnTo>
                    <a:pt x="351489" y="3284721"/>
                  </a:lnTo>
                  <a:lnTo>
                    <a:pt x="295329" y="3285001"/>
                  </a:lnTo>
                  <a:lnTo>
                    <a:pt x="239795" y="3285845"/>
                  </a:lnTo>
                  <a:lnTo>
                    <a:pt x="186030" y="3287156"/>
                  </a:lnTo>
                  <a:lnTo>
                    <a:pt x="135174" y="3288840"/>
                  </a:lnTo>
                  <a:lnTo>
                    <a:pt x="88369" y="3290798"/>
                  </a:lnTo>
                  <a:lnTo>
                    <a:pt x="46755" y="3292935"/>
                  </a:lnTo>
                  <a:lnTo>
                    <a:pt x="11474" y="3295155"/>
                  </a:lnTo>
                  <a:lnTo>
                    <a:pt x="15559" y="3251277"/>
                  </a:lnTo>
                  <a:lnTo>
                    <a:pt x="17180" y="3207572"/>
                  </a:lnTo>
                  <a:lnTo>
                    <a:pt x="16852" y="3163543"/>
                  </a:lnTo>
                  <a:lnTo>
                    <a:pt x="15092" y="3118693"/>
                  </a:lnTo>
                  <a:lnTo>
                    <a:pt x="12418" y="3072526"/>
                  </a:lnTo>
                  <a:lnTo>
                    <a:pt x="9345" y="3024546"/>
                  </a:lnTo>
                  <a:lnTo>
                    <a:pt x="6391" y="2974256"/>
                  </a:lnTo>
                  <a:lnTo>
                    <a:pt x="4072" y="2921160"/>
                  </a:lnTo>
                  <a:lnTo>
                    <a:pt x="2904" y="2864762"/>
                  </a:lnTo>
                  <a:lnTo>
                    <a:pt x="3404" y="2804564"/>
                  </a:lnTo>
                  <a:lnTo>
                    <a:pt x="6088" y="2740070"/>
                  </a:lnTo>
                  <a:lnTo>
                    <a:pt x="11474" y="2670785"/>
                  </a:lnTo>
                  <a:lnTo>
                    <a:pt x="16913" y="2612385"/>
                  </a:lnTo>
                  <a:lnTo>
                    <a:pt x="21405" y="2559638"/>
                  </a:lnTo>
                  <a:lnTo>
                    <a:pt x="24978" y="2511481"/>
                  </a:lnTo>
                  <a:lnTo>
                    <a:pt x="27658" y="2466851"/>
                  </a:lnTo>
                  <a:lnTo>
                    <a:pt x="29475" y="2424685"/>
                  </a:lnTo>
                  <a:lnTo>
                    <a:pt x="30454" y="2383921"/>
                  </a:lnTo>
                  <a:lnTo>
                    <a:pt x="30624" y="2343494"/>
                  </a:lnTo>
                  <a:lnTo>
                    <a:pt x="30013" y="2302344"/>
                  </a:lnTo>
                  <a:lnTo>
                    <a:pt x="28647" y="2259406"/>
                  </a:lnTo>
                  <a:lnTo>
                    <a:pt x="26555" y="2213618"/>
                  </a:lnTo>
                  <a:lnTo>
                    <a:pt x="23765" y="2163916"/>
                  </a:lnTo>
                  <a:lnTo>
                    <a:pt x="20302" y="2109239"/>
                  </a:lnTo>
                  <a:lnTo>
                    <a:pt x="16196" y="2048523"/>
                  </a:lnTo>
                  <a:lnTo>
                    <a:pt x="11474" y="1980705"/>
                  </a:lnTo>
                  <a:lnTo>
                    <a:pt x="7081" y="1912083"/>
                  </a:lnTo>
                  <a:lnTo>
                    <a:pt x="3862" y="1849203"/>
                  </a:lnTo>
                  <a:lnTo>
                    <a:pt x="1691" y="1791372"/>
                  </a:lnTo>
                  <a:lnTo>
                    <a:pt x="445" y="1737899"/>
                  </a:lnTo>
                  <a:lnTo>
                    <a:pt x="0" y="1688092"/>
                  </a:lnTo>
                  <a:lnTo>
                    <a:pt x="230" y="1641259"/>
                  </a:lnTo>
                  <a:lnTo>
                    <a:pt x="1011" y="1596707"/>
                  </a:lnTo>
                  <a:lnTo>
                    <a:pt x="2220" y="1553746"/>
                  </a:lnTo>
                  <a:lnTo>
                    <a:pt x="3731" y="1511683"/>
                  </a:lnTo>
                  <a:lnTo>
                    <a:pt x="5420" y="1469827"/>
                  </a:lnTo>
                  <a:lnTo>
                    <a:pt x="7164" y="1427485"/>
                  </a:lnTo>
                  <a:lnTo>
                    <a:pt x="8837" y="1383965"/>
                  </a:lnTo>
                  <a:lnTo>
                    <a:pt x="10315" y="1338575"/>
                  </a:lnTo>
                  <a:lnTo>
                    <a:pt x="11474" y="1290625"/>
                  </a:lnTo>
                  <a:lnTo>
                    <a:pt x="12112" y="1260338"/>
                  </a:lnTo>
                  <a:lnTo>
                    <a:pt x="12933" y="1225151"/>
                  </a:lnTo>
                  <a:lnTo>
                    <a:pt x="13906" y="1185476"/>
                  </a:lnTo>
                  <a:lnTo>
                    <a:pt x="15001" y="1141724"/>
                  </a:lnTo>
                  <a:lnTo>
                    <a:pt x="16185" y="1094305"/>
                  </a:lnTo>
                  <a:lnTo>
                    <a:pt x="17430" y="1043631"/>
                  </a:lnTo>
                  <a:lnTo>
                    <a:pt x="18703" y="990113"/>
                  </a:lnTo>
                  <a:lnTo>
                    <a:pt x="19974" y="934161"/>
                  </a:lnTo>
                  <a:lnTo>
                    <a:pt x="21213" y="876188"/>
                  </a:lnTo>
                  <a:lnTo>
                    <a:pt x="22389" y="816603"/>
                  </a:lnTo>
                  <a:lnTo>
                    <a:pt x="23470" y="755818"/>
                  </a:lnTo>
                  <a:lnTo>
                    <a:pt x="24426" y="694245"/>
                  </a:lnTo>
                  <a:lnTo>
                    <a:pt x="25226" y="632294"/>
                  </a:lnTo>
                  <a:lnTo>
                    <a:pt x="25840" y="570375"/>
                  </a:lnTo>
                  <a:lnTo>
                    <a:pt x="26236" y="508901"/>
                  </a:lnTo>
                  <a:lnTo>
                    <a:pt x="26385" y="448283"/>
                  </a:lnTo>
                  <a:lnTo>
                    <a:pt x="26254" y="388931"/>
                  </a:lnTo>
                  <a:lnTo>
                    <a:pt x="25814" y="331256"/>
                  </a:lnTo>
                  <a:lnTo>
                    <a:pt x="25033" y="275670"/>
                  </a:lnTo>
                  <a:lnTo>
                    <a:pt x="23881" y="222583"/>
                  </a:lnTo>
                  <a:lnTo>
                    <a:pt x="22327" y="172407"/>
                  </a:lnTo>
                  <a:lnTo>
                    <a:pt x="20340" y="125552"/>
                  </a:lnTo>
                  <a:lnTo>
                    <a:pt x="17889" y="82431"/>
                  </a:lnTo>
                  <a:lnTo>
                    <a:pt x="14944" y="43453"/>
                  </a:lnTo>
                  <a:lnTo>
                    <a:pt x="11474" y="9030"/>
                  </a:lnTo>
                  <a:close/>
                </a:path>
              </a:pathLst>
            </a:custGeom>
            <a:ln w="22225">
              <a:solidFill>
                <a:srgbClr val="C00000"/>
              </a:solidFill>
              <a:prstDash val="sysDashDot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 descr=""/>
          <p:cNvSpPr txBox="1"/>
          <p:nvPr/>
        </p:nvSpPr>
        <p:spPr>
          <a:xfrm>
            <a:off x="3002533" y="6453631"/>
            <a:ext cx="44005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solidFill>
                  <a:srgbClr val="C00000"/>
                </a:solidFill>
                <a:latin typeface="Calibri"/>
                <a:cs typeface="Calibri"/>
              </a:rPr>
              <a:t>THINK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66395">
              <a:lnSpc>
                <a:spcPts val="1425"/>
              </a:lnSpc>
            </a:pPr>
            <a:r>
              <a:rPr dirty="0"/>
              <a:t>Page</a:t>
            </a:r>
            <a:r>
              <a:rPr dirty="0" spc="-15"/>
              <a:t> </a:t>
            </a:r>
            <a:fld id="{81D60167-4931-47E6-BA6A-407CBD079E47}" type="slidenum">
              <a:rPr dirty="0" spc="-50"/>
              <a:t>6</a:t>
            </a:fld>
          </a:p>
        </p:txBody>
      </p:sp>
      <p:sp>
        <p:nvSpPr>
          <p:cNvPr id="14" name="object 14" descr=""/>
          <p:cNvSpPr txBox="1"/>
          <p:nvPr/>
        </p:nvSpPr>
        <p:spPr>
          <a:xfrm>
            <a:off x="3002533" y="6773671"/>
            <a:ext cx="1616075" cy="23990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 marR="39370" indent="-228600">
              <a:lnSpc>
                <a:spcPct val="116900"/>
              </a:lnSpc>
              <a:spcBef>
                <a:spcPts val="100"/>
              </a:spcBef>
              <a:buFont typeface="Symbol"/>
              <a:buChar char=""/>
              <a:tabLst>
                <a:tab pos="241300" algn="l"/>
              </a:tabLst>
            </a:pPr>
            <a:r>
              <a:rPr dirty="0" sz="1200">
                <a:latin typeface="Calibri"/>
                <a:cs typeface="Calibri"/>
              </a:rPr>
              <a:t>How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is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this </a:t>
            </a:r>
            <a:r>
              <a:rPr dirty="0" sz="1200" spc="10">
                <a:latin typeface="Calibri"/>
                <a:cs typeface="Calibri"/>
              </a:rPr>
              <a:t>playground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different </a:t>
            </a:r>
            <a:r>
              <a:rPr dirty="0" sz="1200">
                <a:latin typeface="Calibri"/>
                <a:cs typeface="Calibri"/>
              </a:rPr>
              <a:t>from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your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40">
                <a:latin typeface="Calibri"/>
                <a:cs typeface="Calibri"/>
              </a:rPr>
              <a:t>school </a:t>
            </a:r>
            <a:r>
              <a:rPr dirty="0" sz="1200" spc="-10">
                <a:latin typeface="Calibri"/>
                <a:cs typeface="Calibri"/>
              </a:rPr>
              <a:t>playground?</a:t>
            </a:r>
            <a:endParaRPr sz="1200">
              <a:latin typeface="Calibri"/>
              <a:cs typeface="Calibri"/>
            </a:endParaRPr>
          </a:p>
          <a:p>
            <a:pPr marL="241300" marR="5080" indent="-228600">
              <a:lnSpc>
                <a:spcPct val="117100"/>
              </a:lnSpc>
              <a:spcBef>
                <a:spcPts val="80"/>
              </a:spcBef>
              <a:buFont typeface="Symbol"/>
              <a:buChar char=""/>
              <a:tabLst>
                <a:tab pos="241300" algn="l"/>
              </a:tabLst>
            </a:pPr>
            <a:r>
              <a:rPr dirty="0" sz="1200">
                <a:latin typeface="Calibri"/>
                <a:cs typeface="Calibri"/>
              </a:rPr>
              <a:t>Why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do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you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think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the </a:t>
            </a:r>
            <a:r>
              <a:rPr dirty="0" sz="1200">
                <a:latin typeface="Calibri"/>
                <a:cs typeface="Calibri"/>
              </a:rPr>
              <a:t>artist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made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this </a:t>
            </a:r>
            <a:r>
              <a:rPr dirty="0" sz="1200" spc="10">
                <a:latin typeface="Calibri"/>
                <a:cs typeface="Calibri"/>
              </a:rPr>
              <a:t>playground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for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these </a:t>
            </a:r>
            <a:r>
              <a:rPr dirty="0" sz="1200" spc="-10">
                <a:latin typeface="Calibri"/>
                <a:cs typeface="Calibri"/>
              </a:rPr>
              <a:t>children?</a:t>
            </a:r>
            <a:endParaRPr sz="1200">
              <a:latin typeface="Calibri"/>
              <a:cs typeface="Calibri"/>
            </a:endParaRPr>
          </a:p>
          <a:p>
            <a:pPr marL="241300" marR="151765" indent="-228600">
              <a:lnSpc>
                <a:spcPct val="117100"/>
              </a:lnSpc>
              <a:spcBef>
                <a:spcPts val="70"/>
              </a:spcBef>
              <a:buFont typeface="Symbol"/>
              <a:buChar char=""/>
              <a:tabLst>
                <a:tab pos="241300" algn="l"/>
              </a:tabLst>
            </a:pPr>
            <a:r>
              <a:rPr dirty="0" sz="1200">
                <a:latin typeface="Calibri"/>
                <a:cs typeface="Calibri"/>
              </a:rPr>
              <a:t>What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would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the </a:t>
            </a:r>
            <a:r>
              <a:rPr dirty="0" sz="1200" spc="10">
                <a:latin typeface="Calibri"/>
                <a:cs typeface="Calibri"/>
              </a:rPr>
              <a:t>children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do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on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this </a:t>
            </a:r>
            <a:r>
              <a:rPr dirty="0" sz="1200" spc="-10">
                <a:latin typeface="Calibri"/>
                <a:cs typeface="Calibri"/>
              </a:rPr>
              <a:t>playground?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4888229" y="6343357"/>
            <a:ext cx="2074545" cy="3287395"/>
          </a:xfrm>
          <a:prstGeom prst="rect">
            <a:avLst/>
          </a:prstGeom>
          <a:solidFill>
            <a:srgbClr val="EBF7FC"/>
          </a:solidFill>
          <a:ln w="22225">
            <a:solidFill>
              <a:srgbClr val="C00000"/>
            </a:solidFill>
          </a:ln>
        </p:spPr>
        <p:txBody>
          <a:bodyPr wrap="square" lIns="0" tIns="123825" rIns="0" bIns="0" rtlCol="0" vert="horz">
            <a:spAutoFit/>
          </a:bodyPr>
          <a:lstStyle/>
          <a:p>
            <a:pPr marL="101600">
              <a:lnSpc>
                <a:spcPct val="100000"/>
              </a:lnSpc>
              <a:spcBef>
                <a:spcPts val="975"/>
              </a:spcBef>
            </a:pPr>
            <a:r>
              <a:rPr dirty="0" sz="1200" spc="45">
                <a:solidFill>
                  <a:srgbClr val="C00000"/>
                </a:solidFill>
                <a:latin typeface="Calibri"/>
                <a:cs typeface="Calibri"/>
              </a:rPr>
              <a:t>WONDER</a:t>
            </a:r>
            <a:endParaRPr sz="1200">
              <a:latin typeface="Calibri"/>
              <a:cs typeface="Calibri"/>
            </a:endParaRPr>
          </a:p>
          <a:p>
            <a:pPr marL="330200" marR="207010" indent="-228600">
              <a:lnSpc>
                <a:spcPct val="117000"/>
              </a:lnSpc>
              <a:spcBef>
                <a:spcPts val="1080"/>
              </a:spcBef>
              <a:buFont typeface="Symbol"/>
              <a:buChar char=""/>
              <a:tabLst>
                <a:tab pos="330200" algn="l"/>
              </a:tabLst>
            </a:pPr>
            <a:r>
              <a:rPr dirty="0" sz="1200">
                <a:latin typeface="Calibri"/>
                <a:cs typeface="Calibri"/>
              </a:rPr>
              <a:t>Look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at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your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 spc="40">
                <a:latin typeface="Calibri"/>
                <a:cs typeface="Calibri"/>
              </a:rPr>
              <a:t>school </a:t>
            </a:r>
            <a:r>
              <a:rPr dirty="0" sz="1200" spc="10">
                <a:latin typeface="Calibri"/>
                <a:cs typeface="Calibri"/>
              </a:rPr>
              <a:t>playground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what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would </a:t>
            </a:r>
            <a:r>
              <a:rPr dirty="0" sz="1200" spc="10">
                <a:latin typeface="Calibri"/>
                <a:cs typeface="Calibri"/>
              </a:rPr>
              <a:t>you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change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about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it? </a:t>
            </a:r>
            <a:r>
              <a:rPr dirty="0" sz="1200">
                <a:latin typeface="Calibri"/>
                <a:cs typeface="Calibri"/>
              </a:rPr>
              <a:t>What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would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you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like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to </a:t>
            </a:r>
            <a:r>
              <a:rPr dirty="0" sz="1200">
                <a:latin typeface="Calibri"/>
                <a:cs typeface="Calibri"/>
              </a:rPr>
              <a:t>play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on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at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 spc="35">
                <a:latin typeface="Calibri"/>
                <a:cs typeface="Calibri"/>
              </a:rPr>
              <a:t>school?</a:t>
            </a:r>
            <a:endParaRPr sz="1200">
              <a:latin typeface="Calibri"/>
              <a:cs typeface="Calibri"/>
            </a:endParaRPr>
          </a:p>
          <a:p>
            <a:pPr marL="330200" marR="163830" indent="-228600">
              <a:lnSpc>
                <a:spcPct val="117000"/>
              </a:lnSpc>
              <a:spcBef>
                <a:spcPts val="80"/>
              </a:spcBef>
              <a:buFont typeface="Symbol"/>
              <a:buChar char=""/>
              <a:tabLst>
                <a:tab pos="330200" algn="l"/>
              </a:tabLst>
            </a:pPr>
            <a:r>
              <a:rPr dirty="0" sz="1200">
                <a:latin typeface="Calibri"/>
                <a:cs typeface="Calibri"/>
              </a:rPr>
              <a:t>If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you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could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create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 spc="5">
                <a:latin typeface="Calibri"/>
                <a:cs typeface="Calibri"/>
              </a:rPr>
              <a:t>a </a:t>
            </a:r>
            <a:r>
              <a:rPr dirty="0" sz="1200" spc="10">
                <a:latin typeface="Calibri"/>
                <a:cs typeface="Calibri"/>
              </a:rPr>
              <a:t>playground,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what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would </a:t>
            </a:r>
            <a:r>
              <a:rPr dirty="0" sz="1200">
                <a:latin typeface="Calibri"/>
                <a:cs typeface="Calibri"/>
              </a:rPr>
              <a:t>it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look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feel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like? </a:t>
            </a:r>
            <a:r>
              <a:rPr dirty="0" sz="1200">
                <a:latin typeface="Calibri"/>
                <a:cs typeface="Calibri"/>
              </a:rPr>
              <a:t>Would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it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have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tunnels, </a:t>
            </a:r>
            <a:r>
              <a:rPr dirty="0" sz="1200">
                <a:latin typeface="Calibri"/>
                <a:cs typeface="Calibri"/>
              </a:rPr>
              <a:t>feel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 spc="45">
                <a:latin typeface="Calibri"/>
                <a:cs typeface="Calibri"/>
              </a:rPr>
              <a:t>squishy,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have </a:t>
            </a:r>
            <a:r>
              <a:rPr dirty="0" sz="1200" spc="50">
                <a:latin typeface="Calibri"/>
                <a:cs typeface="Calibri"/>
              </a:rPr>
              <a:t>cubbies,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ropes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swing </a:t>
            </a:r>
            <a:r>
              <a:rPr dirty="0" sz="1200">
                <a:latin typeface="Calibri"/>
                <a:cs typeface="Calibri"/>
              </a:rPr>
              <a:t>from?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Be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 spc="80">
                <a:latin typeface="Calibri"/>
                <a:cs typeface="Calibri"/>
              </a:rPr>
              <a:t>as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imaginative </a:t>
            </a:r>
            <a:r>
              <a:rPr dirty="0" sz="1200" spc="80">
                <a:latin typeface="Calibri"/>
                <a:cs typeface="Calibri"/>
              </a:rPr>
              <a:t>as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you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like!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01700" y="892555"/>
            <a:ext cx="5849620" cy="7632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80" b="1">
                <a:solidFill>
                  <a:srgbClr val="C00000"/>
                </a:solidFill>
                <a:latin typeface="Calibri"/>
                <a:cs typeface="Calibri"/>
              </a:rPr>
              <a:t>BEFORE</a:t>
            </a:r>
            <a:r>
              <a:rPr dirty="0" sz="1200" spc="5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200" spc="60" b="1">
                <a:solidFill>
                  <a:srgbClr val="C00000"/>
                </a:solidFill>
                <a:latin typeface="Calibri"/>
                <a:cs typeface="Calibri"/>
              </a:rPr>
              <a:t>YOUR </a:t>
            </a:r>
            <a:r>
              <a:rPr dirty="0" sz="1200" b="1">
                <a:solidFill>
                  <a:srgbClr val="C00000"/>
                </a:solidFill>
                <a:latin typeface="Calibri"/>
                <a:cs typeface="Calibri"/>
              </a:rPr>
              <a:t>VISIT</a:t>
            </a:r>
            <a:r>
              <a:rPr dirty="0" sz="1200" spc="4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200" spc="-10" b="1">
                <a:solidFill>
                  <a:srgbClr val="C00000"/>
                </a:solidFill>
                <a:latin typeface="Calibri"/>
                <a:cs typeface="Calibri"/>
              </a:rPr>
              <a:t>ACTIVITY</a:t>
            </a:r>
            <a:endParaRPr sz="1200">
              <a:latin typeface="Calibri"/>
              <a:cs typeface="Calibri"/>
            </a:endParaRPr>
          </a:p>
          <a:p>
            <a:pPr marL="12700" marR="5080">
              <a:lnSpc>
                <a:spcPct val="117100"/>
              </a:lnSpc>
              <a:spcBef>
                <a:spcPts val="994"/>
              </a:spcBef>
            </a:pPr>
            <a:r>
              <a:rPr dirty="0" sz="1200" spc="20">
                <a:latin typeface="Calibri"/>
                <a:cs typeface="Calibri"/>
              </a:rPr>
              <a:t>Now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you</a:t>
            </a:r>
            <a:r>
              <a:rPr dirty="0" sz="120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have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answered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some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of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the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 spc="50">
                <a:solidFill>
                  <a:srgbClr val="C00000"/>
                </a:solidFill>
                <a:latin typeface="Calibri"/>
                <a:cs typeface="Calibri"/>
              </a:rPr>
              <a:t>See</a:t>
            </a:r>
            <a:r>
              <a:rPr dirty="0" sz="1200" spc="50">
                <a:latin typeface="Calibri"/>
                <a:cs typeface="Calibri"/>
              </a:rPr>
              <a:t>,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 spc="20">
                <a:solidFill>
                  <a:srgbClr val="C00000"/>
                </a:solidFill>
                <a:latin typeface="Calibri"/>
                <a:cs typeface="Calibri"/>
              </a:rPr>
              <a:t>Think</a:t>
            </a:r>
            <a:r>
              <a:rPr dirty="0" sz="1200" spc="-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and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 spc="20">
                <a:solidFill>
                  <a:srgbClr val="C00000"/>
                </a:solidFill>
                <a:latin typeface="Calibri"/>
                <a:cs typeface="Calibri"/>
              </a:rPr>
              <a:t>Wonder</a:t>
            </a:r>
            <a:r>
              <a:rPr dirty="0" sz="120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questions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read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below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to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find </a:t>
            </a:r>
            <a:r>
              <a:rPr dirty="0" sz="1200" spc="10">
                <a:latin typeface="Calibri"/>
                <a:cs typeface="Calibri"/>
              </a:rPr>
              <a:t>out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more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about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The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Lozziwurm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before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you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come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and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play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on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it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at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the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gallery.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66395">
              <a:lnSpc>
                <a:spcPts val="1425"/>
              </a:lnSpc>
            </a:pPr>
            <a:r>
              <a:rPr dirty="0"/>
              <a:t>Page</a:t>
            </a:r>
            <a:r>
              <a:rPr dirty="0" spc="-15"/>
              <a:t> </a:t>
            </a:r>
            <a:fld id="{81D60167-4931-47E6-BA6A-407CBD079E47}" type="slidenum">
              <a:rPr dirty="0" spc="-50"/>
              <a:t>6</a:t>
            </a:fld>
          </a:p>
        </p:txBody>
      </p:sp>
      <p:sp>
        <p:nvSpPr>
          <p:cNvPr id="3" name="object 3" descr=""/>
          <p:cNvSpPr txBox="1"/>
          <p:nvPr/>
        </p:nvSpPr>
        <p:spPr>
          <a:xfrm>
            <a:off x="914400" y="1810219"/>
            <a:ext cx="5516880" cy="3956050"/>
          </a:xfrm>
          <a:prstGeom prst="rect">
            <a:avLst/>
          </a:prstGeom>
          <a:solidFill>
            <a:srgbClr val="EBF7FC"/>
          </a:solidFill>
          <a:ln w="22225">
            <a:solidFill>
              <a:srgbClr val="C00000"/>
            </a:solidFill>
          </a:ln>
        </p:spPr>
        <p:txBody>
          <a:bodyPr wrap="square" lIns="0" tIns="123825" rIns="0" bIns="0" rtlCol="0" vert="horz">
            <a:spAutoFit/>
          </a:bodyPr>
          <a:lstStyle/>
          <a:p>
            <a:pPr marL="101600">
              <a:lnSpc>
                <a:spcPct val="100000"/>
              </a:lnSpc>
              <a:spcBef>
                <a:spcPts val="975"/>
              </a:spcBef>
            </a:pPr>
            <a:r>
              <a:rPr dirty="0" sz="1200" spc="-10">
                <a:solidFill>
                  <a:srgbClr val="C00000"/>
                </a:solidFill>
                <a:latin typeface="Calibri"/>
                <a:cs typeface="Calibri"/>
              </a:rPr>
              <a:t>ABOUT</a:t>
            </a:r>
            <a:endParaRPr sz="1200">
              <a:latin typeface="Calibri"/>
              <a:cs typeface="Calibri"/>
            </a:endParaRPr>
          </a:p>
          <a:p>
            <a:pPr marL="101600" marR="300355">
              <a:lnSpc>
                <a:spcPct val="116900"/>
              </a:lnSpc>
            </a:pPr>
            <a:r>
              <a:rPr dirty="0" sz="1200" spc="20">
                <a:latin typeface="Calibri"/>
                <a:cs typeface="Calibri"/>
              </a:rPr>
              <a:t>The Lozziwurm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is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a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20">
                <a:solidFill>
                  <a:srgbClr val="C00000"/>
                </a:solidFill>
                <a:latin typeface="Calibri"/>
                <a:cs typeface="Calibri"/>
              </a:rPr>
              <a:t>play sculpture </a:t>
            </a:r>
            <a:r>
              <a:rPr dirty="0" sz="1200" spc="20">
                <a:latin typeface="Calibri"/>
                <a:cs typeface="Calibri"/>
              </a:rPr>
              <a:t>designed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by </a:t>
            </a:r>
            <a:r>
              <a:rPr dirty="0" sz="1200" spc="55">
                <a:latin typeface="Calibri"/>
                <a:cs typeface="Calibri"/>
              </a:rPr>
              <a:t>a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65">
                <a:latin typeface="Calibri"/>
                <a:cs typeface="Calibri"/>
              </a:rPr>
              <a:t>Swiss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artist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called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Yvan </a:t>
            </a:r>
            <a:r>
              <a:rPr dirty="0" sz="1200" spc="30">
                <a:latin typeface="Calibri"/>
                <a:cs typeface="Calibri"/>
              </a:rPr>
              <a:t>Pestalozzi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who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 spc="30">
                <a:latin typeface="Calibri"/>
                <a:cs typeface="Calibri"/>
              </a:rPr>
              <a:t>created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 spc="30">
                <a:latin typeface="Calibri"/>
                <a:cs typeface="Calibri"/>
              </a:rPr>
              <a:t>large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 spc="30">
                <a:solidFill>
                  <a:srgbClr val="C00000"/>
                </a:solidFill>
                <a:latin typeface="Calibri"/>
                <a:cs typeface="Calibri"/>
              </a:rPr>
              <a:t>sculptures</a:t>
            </a:r>
            <a:r>
              <a:rPr dirty="0" sz="1200" spc="-1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that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 spc="65">
                <a:latin typeface="Calibri"/>
                <a:cs typeface="Calibri"/>
              </a:rPr>
              <a:t>can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 spc="30">
                <a:latin typeface="Calibri"/>
                <a:cs typeface="Calibri"/>
              </a:rPr>
              <a:t>be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 spc="30">
                <a:latin typeface="Calibri"/>
                <a:cs typeface="Calibri"/>
              </a:rPr>
              <a:t>walked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 spc="30">
                <a:latin typeface="Calibri"/>
                <a:cs typeface="Calibri"/>
              </a:rPr>
              <a:t>on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 spc="30">
                <a:latin typeface="Calibri"/>
                <a:cs typeface="Calibri"/>
              </a:rPr>
              <a:t>and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 spc="30">
                <a:latin typeface="Calibri"/>
                <a:cs typeface="Calibri"/>
              </a:rPr>
              <a:t>played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on. </a:t>
            </a:r>
            <a:r>
              <a:rPr dirty="0" sz="1200" spc="10">
                <a:latin typeface="Calibri"/>
                <a:cs typeface="Calibri"/>
              </a:rPr>
              <a:t>Yvan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created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this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playground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for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the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children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who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lived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in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the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high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rise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housing </a:t>
            </a:r>
            <a:r>
              <a:rPr dirty="0" sz="1200" spc="10">
                <a:latin typeface="Calibri"/>
                <a:cs typeface="Calibri"/>
              </a:rPr>
              <a:t>estate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in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Zurich,</a:t>
            </a:r>
            <a:r>
              <a:rPr dirty="0" sz="1200" spc="9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Switzerland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in</a:t>
            </a:r>
            <a:r>
              <a:rPr dirty="0" sz="1200" spc="90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1972.</a:t>
            </a:r>
            <a:endParaRPr sz="1200">
              <a:latin typeface="Calibri"/>
              <a:cs typeface="Calibri"/>
            </a:endParaRPr>
          </a:p>
          <a:p>
            <a:pPr marL="101600" marR="200660">
              <a:lnSpc>
                <a:spcPct val="117100"/>
              </a:lnSpc>
              <a:spcBef>
                <a:spcPts val="994"/>
              </a:spcBef>
            </a:pPr>
            <a:r>
              <a:rPr dirty="0" sz="1200" spc="10">
                <a:latin typeface="Calibri"/>
                <a:cs typeface="Calibri"/>
              </a:rPr>
              <a:t>It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is</a:t>
            </a:r>
            <a:r>
              <a:rPr dirty="0" sz="1200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a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modular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sculpture</a:t>
            </a:r>
            <a:r>
              <a:rPr dirty="0" sz="120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which</a:t>
            </a:r>
            <a:r>
              <a:rPr dirty="0" sz="1200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means</a:t>
            </a:r>
            <a:r>
              <a:rPr dirty="0" sz="120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it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 spc="65">
                <a:latin typeface="Calibri"/>
                <a:cs typeface="Calibri"/>
              </a:rPr>
              <a:t>can</a:t>
            </a:r>
            <a:r>
              <a:rPr dirty="0" sz="120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be</a:t>
            </a:r>
            <a:r>
              <a:rPr dirty="0" sz="120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taken</a:t>
            </a:r>
            <a:r>
              <a:rPr dirty="0" sz="120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apart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and</a:t>
            </a:r>
            <a:r>
              <a:rPr dirty="0" sz="120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put</a:t>
            </a:r>
            <a:r>
              <a:rPr dirty="0" sz="120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together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in </a:t>
            </a:r>
            <a:r>
              <a:rPr dirty="0" sz="1200" spc="10">
                <a:latin typeface="Calibri"/>
                <a:cs typeface="Calibri"/>
              </a:rPr>
              <a:t>different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ways.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The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Lozziwurm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is</a:t>
            </a:r>
            <a:r>
              <a:rPr dirty="0" sz="1200" spc="10">
                <a:latin typeface="Calibri"/>
                <a:cs typeface="Calibri"/>
              </a:rPr>
              <a:t> like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a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winding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worm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or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serpent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inviting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children </a:t>
            </a:r>
            <a:r>
              <a:rPr dirty="0" sz="1200" spc="20">
                <a:latin typeface="Calibri"/>
                <a:cs typeface="Calibri"/>
              </a:rPr>
              <a:t>to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crawl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through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it,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climb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upon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it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and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peep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out</a:t>
            </a:r>
            <a:r>
              <a:rPr dirty="0" sz="120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of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it.</a:t>
            </a:r>
            <a:r>
              <a:rPr dirty="0" sz="1200" spc="-1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Yvan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Pestalozzi</a:t>
            </a:r>
            <a:r>
              <a:rPr dirty="0" sz="1200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also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made </a:t>
            </a:r>
            <a:r>
              <a:rPr dirty="0" sz="1200">
                <a:latin typeface="Calibri"/>
                <a:cs typeface="Calibri"/>
              </a:rPr>
              <a:t>wind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 spc="45">
                <a:latin typeface="Calibri"/>
                <a:cs typeface="Calibri"/>
              </a:rPr>
              <a:t>sculptures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C00000"/>
                </a:solidFill>
                <a:latin typeface="Calibri"/>
                <a:cs typeface="Calibri"/>
              </a:rPr>
              <a:t>kinetic</a:t>
            </a:r>
            <a:r>
              <a:rPr dirty="0" sz="1200" spc="7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metal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wire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 spc="35">
                <a:latin typeface="Calibri"/>
                <a:cs typeface="Calibri"/>
              </a:rPr>
              <a:t>sculptures.</a:t>
            </a:r>
            <a:endParaRPr sz="1200">
              <a:latin typeface="Calibri"/>
              <a:cs typeface="Calibri"/>
            </a:endParaRPr>
          </a:p>
          <a:p>
            <a:pPr marL="101600" marR="262255">
              <a:lnSpc>
                <a:spcPct val="117100"/>
              </a:lnSpc>
              <a:spcBef>
                <a:spcPts val="994"/>
              </a:spcBef>
            </a:pPr>
            <a:r>
              <a:rPr dirty="0" sz="1200" spc="10">
                <a:latin typeface="Calibri"/>
                <a:cs typeface="Calibri"/>
              </a:rPr>
              <a:t>The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Lozziwurm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 spc="60">
                <a:latin typeface="Calibri"/>
                <a:cs typeface="Calibri"/>
              </a:rPr>
              <a:t>has </a:t>
            </a:r>
            <a:r>
              <a:rPr dirty="0" sz="1200" spc="10">
                <a:latin typeface="Calibri"/>
                <a:cs typeface="Calibri"/>
              </a:rPr>
              <a:t>been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reproduced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many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times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and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 spc="60">
                <a:latin typeface="Calibri"/>
                <a:cs typeface="Calibri"/>
              </a:rPr>
              <a:t>has </a:t>
            </a:r>
            <a:r>
              <a:rPr dirty="0" sz="1200" spc="10">
                <a:latin typeface="Calibri"/>
                <a:cs typeface="Calibri"/>
              </a:rPr>
              <a:t>been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played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on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by </a:t>
            </a:r>
            <a:r>
              <a:rPr dirty="0" sz="1200" spc="10">
                <a:latin typeface="Calibri"/>
                <a:cs typeface="Calibri"/>
              </a:rPr>
              <a:t>children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who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live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in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different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countries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around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the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world.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It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 spc="60">
                <a:latin typeface="Calibri"/>
                <a:cs typeface="Calibri"/>
              </a:rPr>
              <a:t>has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been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enjoyed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in </a:t>
            </a:r>
            <a:r>
              <a:rPr dirty="0" sz="1200" spc="55">
                <a:latin typeface="Calibri"/>
                <a:cs typeface="Calibri"/>
              </a:rPr>
              <a:t>schools, </a:t>
            </a:r>
            <a:r>
              <a:rPr dirty="0" sz="1200" spc="20">
                <a:latin typeface="Calibri"/>
                <a:cs typeface="Calibri"/>
              </a:rPr>
              <a:t>galleries,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playgrounds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and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parks.</a:t>
            </a:r>
            <a:endParaRPr sz="1200">
              <a:latin typeface="Calibri"/>
              <a:cs typeface="Calibri"/>
            </a:endParaRPr>
          </a:p>
          <a:p>
            <a:pPr marL="101600" marR="274955">
              <a:lnSpc>
                <a:spcPct val="117100"/>
              </a:lnSpc>
              <a:spcBef>
                <a:spcPts val="1000"/>
              </a:spcBef>
            </a:pPr>
            <a:r>
              <a:rPr dirty="0" sz="1200" spc="45">
                <a:latin typeface="Calibri"/>
                <a:cs typeface="Calibri"/>
              </a:rPr>
              <a:t>Luckily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we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have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The Lozziwurm right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here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in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Melbourne,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and you will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get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to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play </a:t>
            </a:r>
            <a:r>
              <a:rPr dirty="0" sz="1200" spc="10">
                <a:latin typeface="Calibri"/>
                <a:cs typeface="Calibri"/>
              </a:rPr>
              <a:t>on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it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at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Incinerator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Gallery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when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you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visit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The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Playground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Project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Melbourne.</a:t>
            </a:r>
            <a:endParaRPr sz="1200">
              <a:latin typeface="Calibri"/>
              <a:cs typeface="Calibri"/>
            </a:endParaRPr>
          </a:p>
          <a:p>
            <a:pPr marL="101600" marR="166370">
              <a:lnSpc>
                <a:spcPct val="116700"/>
              </a:lnSpc>
              <a:spcBef>
                <a:spcPts val="5"/>
              </a:spcBef>
            </a:pPr>
            <a:r>
              <a:rPr dirty="0" sz="1200">
                <a:latin typeface="Calibri"/>
                <a:cs typeface="Calibri"/>
              </a:rPr>
              <a:t>After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the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exhibition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The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Lozziwurm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will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be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moved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to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a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permanent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place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along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the </a:t>
            </a:r>
            <a:r>
              <a:rPr dirty="0" sz="1200" spc="10">
                <a:latin typeface="Calibri"/>
                <a:cs typeface="Calibri"/>
              </a:rPr>
              <a:t>Maribyrnong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River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to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be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enjoyed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by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children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and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families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for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years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to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40">
                <a:latin typeface="Calibri"/>
                <a:cs typeface="Calibri"/>
              </a:rPr>
              <a:t>come.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914400" y="5888824"/>
            <a:ext cx="5551805" cy="3702685"/>
          </a:xfrm>
          <a:prstGeom prst="rect">
            <a:avLst/>
          </a:prstGeom>
          <a:solidFill>
            <a:srgbClr val="EBF7FC"/>
          </a:solidFill>
          <a:ln w="22225">
            <a:solidFill>
              <a:srgbClr val="C00000"/>
            </a:solidFill>
          </a:ln>
        </p:spPr>
        <p:txBody>
          <a:bodyPr wrap="square" lIns="0" tIns="123189" rIns="0" bIns="0" rtlCol="0" vert="horz">
            <a:spAutoFit/>
          </a:bodyPr>
          <a:lstStyle/>
          <a:p>
            <a:pPr marL="101600">
              <a:lnSpc>
                <a:spcPct val="100000"/>
              </a:lnSpc>
              <a:spcBef>
                <a:spcPts val="969"/>
              </a:spcBef>
            </a:pPr>
            <a:r>
              <a:rPr dirty="0" sz="1200" spc="65" b="1">
                <a:solidFill>
                  <a:srgbClr val="C00000"/>
                </a:solidFill>
                <a:latin typeface="Calibri"/>
                <a:cs typeface="Calibri"/>
              </a:rPr>
              <a:t>CREATE</a:t>
            </a:r>
            <a:endParaRPr sz="1200">
              <a:latin typeface="Calibri"/>
              <a:cs typeface="Calibri"/>
            </a:endParaRPr>
          </a:p>
          <a:p>
            <a:pPr marL="101600" marR="439420">
              <a:lnSpc>
                <a:spcPct val="117100"/>
              </a:lnSpc>
              <a:spcBef>
                <a:spcPts val="1000"/>
              </a:spcBef>
            </a:pPr>
            <a:r>
              <a:rPr dirty="0" sz="1200" spc="10">
                <a:latin typeface="Calibri"/>
                <a:cs typeface="Calibri"/>
              </a:rPr>
              <a:t>It’s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time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to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design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your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own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playground.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Draw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and/or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create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a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collage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of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your </a:t>
            </a:r>
            <a:r>
              <a:rPr dirty="0" sz="1200" spc="10">
                <a:latin typeface="Calibri"/>
                <a:cs typeface="Calibri"/>
              </a:rPr>
              <a:t>dream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playground.</a:t>
            </a:r>
            <a:r>
              <a:rPr dirty="0" sz="1200" spc="345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Be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75">
                <a:latin typeface="Calibri"/>
                <a:cs typeface="Calibri"/>
              </a:rPr>
              <a:t>as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creative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75">
                <a:latin typeface="Calibri"/>
                <a:cs typeface="Calibri"/>
              </a:rPr>
              <a:t>as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you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like,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let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your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imagination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go!</a:t>
            </a:r>
            <a:endParaRPr sz="1200">
              <a:latin typeface="Calibri"/>
              <a:cs typeface="Calibri"/>
            </a:endParaRPr>
          </a:p>
          <a:p>
            <a:pPr marL="101600">
              <a:lnSpc>
                <a:spcPct val="100000"/>
              </a:lnSpc>
              <a:spcBef>
                <a:spcPts val="1245"/>
              </a:spcBef>
            </a:pPr>
            <a:r>
              <a:rPr dirty="0" sz="1200" spc="-10">
                <a:latin typeface="Calibri"/>
                <a:cs typeface="Calibri"/>
              </a:rPr>
              <a:t>Materials:</a:t>
            </a:r>
            <a:endParaRPr sz="1200">
              <a:latin typeface="Calibri"/>
              <a:cs typeface="Calibri"/>
            </a:endParaRPr>
          </a:p>
          <a:p>
            <a:pPr marL="101600" marR="4237355">
              <a:lnSpc>
                <a:spcPct val="101699"/>
              </a:lnSpc>
            </a:pPr>
            <a:r>
              <a:rPr dirty="0" sz="1200">
                <a:latin typeface="Calibri"/>
                <a:cs typeface="Calibri"/>
              </a:rPr>
              <a:t>A4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cartridge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paper </a:t>
            </a:r>
            <a:r>
              <a:rPr dirty="0" sz="1200">
                <a:latin typeface="Calibri"/>
                <a:cs typeface="Calibri"/>
              </a:rPr>
              <a:t>Glue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stick</a:t>
            </a:r>
            <a:endParaRPr sz="1200">
              <a:latin typeface="Calibri"/>
              <a:cs typeface="Calibri"/>
            </a:endParaRPr>
          </a:p>
          <a:p>
            <a:pPr marL="101600" marR="3140710">
              <a:lnSpc>
                <a:spcPct val="101699"/>
              </a:lnSpc>
              <a:spcBef>
                <a:spcPts val="5"/>
              </a:spcBef>
            </a:pPr>
            <a:r>
              <a:rPr dirty="0" sz="1200" spc="20">
                <a:latin typeface="Calibri"/>
                <a:cs typeface="Calibri"/>
              </a:rPr>
              <a:t>Coloured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paper/tissue/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cellophane </a:t>
            </a:r>
            <a:r>
              <a:rPr dirty="0" sz="1200" spc="20">
                <a:latin typeface="Calibri"/>
                <a:cs typeface="Calibri"/>
              </a:rPr>
              <a:t>Coloured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markers</a:t>
            </a:r>
            <a:endParaRPr sz="1200">
              <a:latin typeface="Calibri"/>
              <a:cs typeface="Calibri"/>
            </a:endParaRPr>
          </a:p>
          <a:p>
            <a:pPr marL="101600">
              <a:lnSpc>
                <a:spcPct val="100000"/>
              </a:lnSpc>
              <a:spcBef>
                <a:spcPts val="25"/>
              </a:spcBef>
            </a:pPr>
            <a:r>
              <a:rPr dirty="0" sz="1200" spc="20">
                <a:latin typeface="Calibri"/>
                <a:cs typeface="Calibri"/>
              </a:rPr>
              <a:t>Coloured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 spc="35">
                <a:latin typeface="Calibri"/>
                <a:cs typeface="Calibri"/>
              </a:rPr>
              <a:t>pencils</a:t>
            </a:r>
            <a:endParaRPr sz="1200">
              <a:latin typeface="Calibri"/>
              <a:cs typeface="Calibri"/>
            </a:endParaRPr>
          </a:p>
          <a:p>
            <a:pPr algn="just" marL="101600">
              <a:lnSpc>
                <a:spcPct val="100000"/>
              </a:lnSpc>
              <a:spcBef>
                <a:spcPts val="1025"/>
              </a:spcBef>
            </a:pPr>
            <a:r>
              <a:rPr dirty="0" sz="1200" spc="55">
                <a:latin typeface="Calibri"/>
                <a:cs typeface="Calibri"/>
              </a:rPr>
              <a:t>Some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things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think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about:</a:t>
            </a:r>
            <a:endParaRPr sz="1200">
              <a:latin typeface="Calibri"/>
              <a:cs typeface="Calibri"/>
            </a:endParaRPr>
          </a:p>
          <a:p>
            <a:pPr algn="just" marL="101600" marR="323850">
              <a:lnSpc>
                <a:spcPct val="101699"/>
              </a:lnSpc>
            </a:pPr>
            <a:r>
              <a:rPr dirty="0" sz="1200" spc="10">
                <a:latin typeface="Calibri"/>
                <a:cs typeface="Calibri"/>
              </a:rPr>
              <a:t>Where</a:t>
            </a:r>
            <a:r>
              <a:rPr dirty="0" sz="1200" spc="-30">
                <a:latin typeface="Calibri"/>
                <a:cs typeface="Calibri"/>
              </a:rPr>
              <a:t> </a:t>
            </a:r>
            <a:r>
              <a:rPr dirty="0" sz="1200" spc="25">
                <a:latin typeface="Calibri"/>
                <a:cs typeface="Calibri"/>
              </a:rPr>
              <a:t>would</a:t>
            </a:r>
            <a:r>
              <a:rPr dirty="0" sz="1200" spc="-3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your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 spc="25">
                <a:latin typeface="Calibri"/>
                <a:cs typeface="Calibri"/>
              </a:rPr>
              <a:t>playground</a:t>
            </a:r>
            <a:r>
              <a:rPr dirty="0" sz="1200" spc="-30">
                <a:latin typeface="Calibri"/>
                <a:cs typeface="Calibri"/>
              </a:rPr>
              <a:t> </a:t>
            </a:r>
            <a:r>
              <a:rPr dirty="0" sz="1200" spc="35">
                <a:latin typeface="Calibri"/>
                <a:cs typeface="Calibri"/>
              </a:rPr>
              <a:t>be?</a:t>
            </a:r>
            <a:r>
              <a:rPr dirty="0" sz="1200" spc="-30">
                <a:latin typeface="Calibri"/>
                <a:cs typeface="Calibri"/>
              </a:rPr>
              <a:t> </a:t>
            </a:r>
            <a:r>
              <a:rPr dirty="0" sz="1200" spc="25">
                <a:latin typeface="Calibri"/>
                <a:cs typeface="Calibri"/>
              </a:rPr>
              <a:t>Would</a:t>
            </a:r>
            <a:r>
              <a:rPr dirty="0" sz="1200" spc="-30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it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 spc="30">
                <a:latin typeface="Calibri"/>
                <a:cs typeface="Calibri"/>
              </a:rPr>
              <a:t>be</a:t>
            </a:r>
            <a:r>
              <a:rPr dirty="0" sz="1200" spc="-35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a</a:t>
            </a:r>
            <a:r>
              <a:rPr dirty="0" sz="1200" spc="-30">
                <a:latin typeface="Calibri"/>
                <a:cs typeface="Calibri"/>
              </a:rPr>
              <a:t> </a:t>
            </a:r>
            <a:r>
              <a:rPr dirty="0" sz="1200" spc="25">
                <a:latin typeface="Calibri"/>
                <a:cs typeface="Calibri"/>
              </a:rPr>
              <a:t>playground</a:t>
            </a:r>
            <a:r>
              <a:rPr dirty="0" sz="1200" spc="-30">
                <a:latin typeface="Calibri"/>
                <a:cs typeface="Calibri"/>
              </a:rPr>
              <a:t> </a:t>
            </a:r>
            <a:r>
              <a:rPr dirty="0" sz="1200" spc="25">
                <a:latin typeface="Calibri"/>
                <a:cs typeface="Calibri"/>
              </a:rPr>
              <a:t>full</a:t>
            </a:r>
            <a:r>
              <a:rPr dirty="0" sz="1200" spc="-30">
                <a:latin typeface="Calibri"/>
                <a:cs typeface="Calibri"/>
              </a:rPr>
              <a:t> </a:t>
            </a:r>
            <a:r>
              <a:rPr dirty="0" sz="1200" spc="5">
                <a:latin typeface="Calibri"/>
                <a:cs typeface="Calibri"/>
              </a:rPr>
              <a:t>of</a:t>
            </a:r>
            <a:r>
              <a:rPr dirty="0" sz="1200" spc="-30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shapes</a:t>
            </a:r>
            <a:r>
              <a:rPr dirty="0" sz="1200" spc="-30">
                <a:latin typeface="Calibri"/>
                <a:cs typeface="Calibri"/>
              </a:rPr>
              <a:t> </a:t>
            </a:r>
            <a:r>
              <a:rPr dirty="0" sz="1200" spc="40">
                <a:latin typeface="Calibri"/>
                <a:cs typeface="Calibri"/>
              </a:rPr>
              <a:t>and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textures?</a:t>
            </a:r>
            <a:r>
              <a:rPr dirty="0" sz="1200" spc="-35">
                <a:latin typeface="Calibri"/>
                <a:cs typeface="Calibri"/>
              </a:rPr>
              <a:t> </a:t>
            </a:r>
            <a:r>
              <a:rPr dirty="0" sz="1200" spc="15">
                <a:latin typeface="Calibri"/>
                <a:cs typeface="Calibri"/>
              </a:rPr>
              <a:t>What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 spc="25">
                <a:latin typeface="Calibri"/>
                <a:cs typeface="Calibri"/>
              </a:rPr>
              <a:t>would</a:t>
            </a:r>
            <a:r>
              <a:rPr dirty="0" sz="1200" spc="-30">
                <a:latin typeface="Calibri"/>
                <a:cs typeface="Calibri"/>
              </a:rPr>
              <a:t> </a:t>
            </a:r>
            <a:r>
              <a:rPr dirty="0" sz="1200" spc="30">
                <a:latin typeface="Calibri"/>
                <a:cs typeface="Calibri"/>
              </a:rPr>
              <a:t>children</a:t>
            </a:r>
            <a:r>
              <a:rPr dirty="0" sz="1200" spc="-30">
                <a:latin typeface="Calibri"/>
                <a:cs typeface="Calibri"/>
              </a:rPr>
              <a:t> </a:t>
            </a:r>
            <a:r>
              <a:rPr dirty="0" sz="1200" spc="25">
                <a:latin typeface="Calibri"/>
                <a:cs typeface="Calibri"/>
              </a:rPr>
              <a:t>do</a:t>
            </a:r>
            <a:r>
              <a:rPr dirty="0" sz="1200" spc="-3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on</a:t>
            </a:r>
            <a:r>
              <a:rPr dirty="0" sz="1200" spc="-3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your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 spc="25">
                <a:latin typeface="Calibri"/>
                <a:cs typeface="Calibri"/>
              </a:rPr>
              <a:t>playground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 spc="-55">
                <a:latin typeface="Calibri"/>
                <a:cs typeface="Calibri"/>
              </a:rPr>
              <a:t>–</a:t>
            </a:r>
            <a:r>
              <a:rPr dirty="0" sz="1200" spc="-30">
                <a:latin typeface="Calibri"/>
                <a:cs typeface="Calibri"/>
              </a:rPr>
              <a:t> </a:t>
            </a:r>
            <a:r>
              <a:rPr dirty="0" sz="1200" spc="25">
                <a:latin typeface="Calibri"/>
                <a:cs typeface="Calibri"/>
              </a:rPr>
              <a:t>hide,</a:t>
            </a:r>
            <a:r>
              <a:rPr dirty="0" sz="1200" spc="-30">
                <a:latin typeface="Calibri"/>
                <a:cs typeface="Calibri"/>
              </a:rPr>
              <a:t> </a:t>
            </a:r>
            <a:r>
              <a:rPr dirty="0" sz="1200" spc="25">
                <a:latin typeface="Calibri"/>
                <a:cs typeface="Calibri"/>
              </a:rPr>
              <a:t>dig,</a:t>
            </a:r>
            <a:r>
              <a:rPr dirty="0" sz="1200" spc="-30">
                <a:latin typeface="Calibri"/>
                <a:cs typeface="Calibri"/>
              </a:rPr>
              <a:t> </a:t>
            </a:r>
            <a:r>
              <a:rPr dirty="0" sz="1200" spc="45">
                <a:latin typeface="Calibri"/>
                <a:cs typeface="Calibri"/>
              </a:rPr>
              <a:t>climb,</a:t>
            </a:r>
            <a:r>
              <a:rPr dirty="0" sz="1200" spc="-30">
                <a:latin typeface="Calibri"/>
                <a:cs typeface="Calibri"/>
              </a:rPr>
              <a:t> </a:t>
            </a:r>
            <a:r>
              <a:rPr dirty="0" sz="1200" spc="25">
                <a:latin typeface="Calibri"/>
                <a:cs typeface="Calibri"/>
              </a:rPr>
              <a:t>swing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 spc="40">
                <a:latin typeface="Calibri"/>
                <a:cs typeface="Calibri"/>
              </a:rPr>
              <a:t>etc?</a:t>
            </a:r>
            <a:r>
              <a:rPr dirty="0" sz="1200" spc="-30">
                <a:latin typeface="Calibri"/>
                <a:cs typeface="Calibri"/>
              </a:rPr>
              <a:t> </a:t>
            </a:r>
            <a:r>
              <a:rPr dirty="0" sz="1200" spc="25">
                <a:latin typeface="Calibri"/>
                <a:cs typeface="Calibri"/>
              </a:rPr>
              <a:t>Would</a:t>
            </a:r>
            <a:r>
              <a:rPr dirty="0" sz="1200" spc="-3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there</a:t>
            </a:r>
            <a:r>
              <a:rPr dirty="0" sz="1200" spc="-30">
                <a:latin typeface="Calibri"/>
                <a:cs typeface="Calibri"/>
              </a:rPr>
              <a:t> </a:t>
            </a:r>
            <a:r>
              <a:rPr dirty="0" sz="1200" spc="30">
                <a:latin typeface="Calibri"/>
                <a:cs typeface="Calibri"/>
              </a:rPr>
              <a:t>be</a:t>
            </a:r>
            <a:r>
              <a:rPr dirty="0" sz="1200" spc="-30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sand</a:t>
            </a:r>
            <a:r>
              <a:rPr dirty="0" sz="1200" spc="-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-30">
                <a:latin typeface="Calibri"/>
                <a:cs typeface="Calibri"/>
              </a:rPr>
              <a:t> </a:t>
            </a:r>
            <a:r>
              <a:rPr dirty="0" sz="1200" spc="30">
                <a:latin typeface="Calibri"/>
                <a:cs typeface="Calibri"/>
              </a:rPr>
              <a:t>play</a:t>
            </a:r>
            <a:r>
              <a:rPr dirty="0" sz="1200" spc="-3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with,</a:t>
            </a:r>
            <a:r>
              <a:rPr dirty="0" sz="1200" spc="-30">
                <a:latin typeface="Calibri"/>
                <a:cs typeface="Calibri"/>
              </a:rPr>
              <a:t> </a:t>
            </a:r>
            <a:r>
              <a:rPr dirty="0" sz="1200" spc="25">
                <a:latin typeface="Calibri"/>
                <a:cs typeface="Calibri"/>
              </a:rPr>
              <a:t>things</a:t>
            </a:r>
            <a:r>
              <a:rPr dirty="0" sz="1200" spc="-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-30">
                <a:latin typeface="Calibri"/>
                <a:cs typeface="Calibri"/>
              </a:rPr>
              <a:t> </a:t>
            </a:r>
            <a:r>
              <a:rPr dirty="0" sz="1200" spc="30">
                <a:latin typeface="Calibri"/>
                <a:cs typeface="Calibri"/>
              </a:rPr>
              <a:t>jump</a:t>
            </a:r>
            <a:r>
              <a:rPr dirty="0" sz="1200" spc="-30">
                <a:latin typeface="Calibri"/>
                <a:cs typeface="Calibri"/>
              </a:rPr>
              <a:t> </a:t>
            </a:r>
            <a:r>
              <a:rPr dirty="0" sz="1200" spc="25">
                <a:latin typeface="Calibri"/>
                <a:cs typeface="Calibri"/>
              </a:rPr>
              <a:t>on,</a:t>
            </a:r>
            <a:r>
              <a:rPr dirty="0" sz="1200" spc="-30">
                <a:latin typeface="Calibri"/>
                <a:cs typeface="Calibri"/>
              </a:rPr>
              <a:t> </a:t>
            </a:r>
            <a:r>
              <a:rPr dirty="0" sz="1200" spc="35">
                <a:latin typeface="Calibri"/>
                <a:cs typeface="Calibri"/>
              </a:rPr>
              <a:t>structures</a:t>
            </a:r>
            <a:r>
              <a:rPr dirty="0" sz="1200" spc="-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-30">
                <a:latin typeface="Calibri"/>
                <a:cs typeface="Calibri"/>
              </a:rPr>
              <a:t> </a:t>
            </a:r>
            <a:r>
              <a:rPr dirty="0" sz="1200" spc="45">
                <a:latin typeface="Calibri"/>
                <a:cs typeface="Calibri"/>
              </a:rPr>
              <a:t>climb?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 spc="15">
                <a:latin typeface="Calibri"/>
                <a:cs typeface="Calibri"/>
              </a:rPr>
              <a:t>What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 spc="40">
                <a:latin typeface="Calibri"/>
                <a:cs typeface="Calibri"/>
              </a:rPr>
              <a:t>colours</a:t>
            </a:r>
            <a:r>
              <a:rPr dirty="0" sz="1200" spc="-30">
                <a:latin typeface="Calibri"/>
                <a:cs typeface="Calibri"/>
              </a:rPr>
              <a:t> </a:t>
            </a:r>
            <a:r>
              <a:rPr dirty="0" sz="1200" spc="25">
                <a:latin typeface="Calibri"/>
                <a:cs typeface="Calibri"/>
              </a:rPr>
              <a:t>would</a:t>
            </a:r>
            <a:r>
              <a:rPr dirty="0" sz="1200" spc="-3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your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 spc="25">
                <a:latin typeface="Calibri"/>
                <a:cs typeface="Calibri"/>
              </a:rPr>
              <a:t>playground</a:t>
            </a:r>
            <a:r>
              <a:rPr dirty="0" sz="1200" spc="-30">
                <a:latin typeface="Calibri"/>
                <a:cs typeface="Calibri"/>
              </a:rPr>
              <a:t> </a:t>
            </a:r>
            <a:r>
              <a:rPr dirty="0" sz="1200" spc="35">
                <a:latin typeface="Calibri"/>
                <a:cs typeface="Calibri"/>
              </a:rPr>
              <a:t>be?</a:t>
            </a:r>
            <a:r>
              <a:rPr dirty="0" sz="1200" spc="-30">
                <a:latin typeface="Calibri"/>
                <a:cs typeface="Calibri"/>
              </a:rPr>
              <a:t> </a:t>
            </a:r>
            <a:r>
              <a:rPr dirty="0" sz="1200" spc="25">
                <a:latin typeface="Calibri"/>
                <a:cs typeface="Calibri"/>
              </a:rPr>
              <a:t>Would</a:t>
            </a:r>
            <a:r>
              <a:rPr dirty="0" sz="1200" spc="-3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there</a:t>
            </a:r>
            <a:r>
              <a:rPr dirty="0" sz="1200" spc="-30">
                <a:latin typeface="Calibri"/>
                <a:cs typeface="Calibri"/>
              </a:rPr>
              <a:t> </a:t>
            </a:r>
            <a:r>
              <a:rPr dirty="0" sz="1200" spc="30">
                <a:latin typeface="Calibri"/>
                <a:cs typeface="Calibri"/>
              </a:rPr>
              <a:t>be</a:t>
            </a:r>
            <a:r>
              <a:rPr dirty="0" sz="1200" spc="-30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a</a:t>
            </a:r>
            <a:r>
              <a:rPr dirty="0" sz="1200" spc="-30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place</a:t>
            </a:r>
            <a:r>
              <a:rPr dirty="0" sz="1200" spc="-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-30">
                <a:latin typeface="Calibri"/>
                <a:cs typeface="Calibri"/>
              </a:rPr>
              <a:t> </a:t>
            </a:r>
            <a:r>
              <a:rPr dirty="0" sz="1200" spc="25">
                <a:latin typeface="Calibri"/>
                <a:cs typeface="Calibri"/>
              </a:rPr>
              <a:t>hide,</a:t>
            </a:r>
            <a:r>
              <a:rPr dirty="0" sz="1200" spc="-3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like</a:t>
            </a:r>
            <a:r>
              <a:rPr dirty="0" sz="1200" spc="-30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a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fort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or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 spc="45">
                <a:latin typeface="Calibri"/>
                <a:cs typeface="Calibri"/>
              </a:rPr>
              <a:t>cubby?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47319" y="835405"/>
            <a:ext cx="2988945" cy="939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6670">
              <a:lnSpc>
                <a:spcPct val="100000"/>
              </a:lnSpc>
              <a:spcBef>
                <a:spcPts val="100"/>
              </a:spcBef>
            </a:pPr>
            <a:r>
              <a:rPr dirty="0" sz="1800" spc="60" b="1">
                <a:solidFill>
                  <a:srgbClr val="C00000"/>
                </a:solidFill>
                <a:latin typeface="Calibri"/>
                <a:cs typeface="Calibri"/>
              </a:rPr>
              <a:t>Primary:</a:t>
            </a:r>
            <a:r>
              <a:rPr dirty="0" sz="1800" spc="-25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70" b="1">
                <a:solidFill>
                  <a:srgbClr val="C00000"/>
                </a:solidFill>
                <a:latin typeface="Calibri"/>
                <a:cs typeface="Calibri"/>
              </a:rPr>
              <a:t>Foundation</a:t>
            </a:r>
            <a:r>
              <a:rPr dirty="0" sz="1800" spc="-15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-90" b="1">
                <a:solidFill>
                  <a:srgbClr val="C00000"/>
                </a:solidFill>
                <a:latin typeface="Calibri"/>
                <a:cs typeface="Calibri"/>
              </a:rPr>
              <a:t>–</a:t>
            </a:r>
            <a:r>
              <a:rPr dirty="0" sz="1800" spc="-2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80" b="1">
                <a:solidFill>
                  <a:srgbClr val="C00000"/>
                </a:solidFill>
                <a:latin typeface="Calibri"/>
                <a:cs typeface="Calibri"/>
              </a:rPr>
              <a:t>Year</a:t>
            </a:r>
            <a:r>
              <a:rPr dirty="0" sz="1800" spc="-25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C00000"/>
                </a:solidFill>
                <a:latin typeface="Calibri"/>
                <a:cs typeface="Calibri"/>
              </a:rPr>
              <a:t>6</a:t>
            </a:r>
            <a:endParaRPr sz="1800">
              <a:latin typeface="Calibri"/>
              <a:cs typeface="Calibri"/>
            </a:endParaRPr>
          </a:p>
          <a:p>
            <a:pPr marL="47625">
              <a:lnSpc>
                <a:spcPct val="100000"/>
              </a:lnSpc>
              <a:spcBef>
                <a:spcPts val="1390"/>
              </a:spcBef>
            </a:pPr>
            <a:r>
              <a:rPr dirty="0" sz="1400" spc="65" b="1">
                <a:solidFill>
                  <a:srgbClr val="C00000"/>
                </a:solidFill>
                <a:latin typeface="Calibri"/>
                <a:cs typeface="Calibri"/>
              </a:rPr>
              <a:t>AFTER</a:t>
            </a:r>
            <a:r>
              <a:rPr dirty="0" sz="1400" spc="-3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400" spc="75" b="1">
                <a:solidFill>
                  <a:srgbClr val="C00000"/>
                </a:solidFill>
                <a:latin typeface="Calibri"/>
                <a:cs typeface="Calibri"/>
              </a:rPr>
              <a:t>YOUR</a:t>
            </a:r>
            <a:r>
              <a:rPr dirty="0" sz="1400" spc="-25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400" spc="55" b="1">
                <a:solidFill>
                  <a:srgbClr val="C00000"/>
                </a:solidFill>
                <a:latin typeface="Calibri"/>
                <a:cs typeface="Calibri"/>
              </a:rPr>
              <a:t>VISIT</a:t>
            </a:r>
            <a:r>
              <a:rPr dirty="0" sz="1400" spc="-25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400" spc="45" b="1">
                <a:solidFill>
                  <a:srgbClr val="C00000"/>
                </a:solidFill>
                <a:latin typeface="Calibri"/>
                <a:cs typeface="Calibri"/>
              </a:rPr>
              <a:t>ACTIVITY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dirty="0" sz="1400" spc="65" b="1">
                <a:solidFill>
                  <a:srgbClr val="C00000"/>
                </a:solidFill>
                <a:latin typeface="Calibri"/>
                <a:cs typeface="Calibri"/>
              </a:rPr>
              <a:t>Historical</a:t>
            </a:r>
            <a:r>
              <a:rPr dirty="0" sz="140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400" spc="60" b="1">
                <a:solidFill>
                  <a:srgbClr val="C00000"/>
                </a:solidFill>
                <a:latin typeface="Calibri"/>
                <a:cs typeface="Calibri"/>
              </a:rPr>
              <a:t>Playgrounds</a:t>
            </a:r>
            <a:r>
              <a:rPr dirty="0" sz="1400" spc="-5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C00000"/>
                </a:solidFill>
                <a:latin typeface="Calibri"/>
                <a:cs typeface="Calibri"/>
              </a:rPr>
              <a:t>Activity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437641" y="4656876"/>
            <a:ext cx="6303645" cy="2717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800" b="1">
                <a:latin typeface="Calibri"/>
                <a:cs typeface="Calibri"/>
              </a:rPr>
              <a:t>1.</a:t>
            </a:r>
            <a:r>
              <a:rPr dirty="0" sz="800">
                <a:latin typeface="Calibri"/>
                <a:cs typeface="Calibri"/>
              </a:rPr>
              <a:t>New</a:t>
            </a:r>
            <a:r>
              <a:rPr dirty="0" sz="800" spc="85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York</a:t>
            </a:r>
            <a:r>
              <a:rPr dirty="0" sz="800" spc="90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Playground</a:t>
            </a:r>
            <a:r>
              <a:rPr dirty="0" sz="800" spc="90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1910</a:t>
            </a:r>
            <a:r>
              <a:rPr dirty="0" sz="800" spc="90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-1915.</a:t>
            </a:r>
            <a:r>
              <a:rPr dirty="0" sz="800" spc="90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Library</a:t>
            </a:r>
            <a:r>
              <a:rPr dirty="0" sz="800" spc="90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of</a:t>
            </a:r>
            <a:r>
              <a:rPr dirty="0" sz="800" spc="90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Congress,</a:t>
            </a:r>
            <a:r>
              <a:rPr dirty="0" sz="800" spc="90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Washington</a:t>
            </a:r>
            <a:r>
              <a:rPr dirty="0" sz="800" spc="100">
                <a:latin typeface="Calibri"/>
                <a:cs typeface="Calibri"/>
              </a:rPr>
              <a:t> </a:t>
            </a:r>
            <a:r>
              <a:rPr dirty="0" sz="800" spc="65">
                <a:latin typeface="Calibri"/>
                <a:cs typeface="Calibri"/>
              </a:rPr>
              <a:t>D.C</a:t>
            </a:r>
            <a:r>
              <a:rPr dirty="0" sz="800" spc="220">
                <a:latin typeface="Calibri"/>
                <a:cs typeface="Calibri"/>
              </a:rPr>
              <a:t>  </a:t>
            </a:r>
            <a:r>
              <a:rPr dirty="0" sz="800" b="1">
                <a:latin typeface="Calibri"/>
                <a:cs typeface="Calibri"/>
              </a:rPr>
              <a:t>2</a:t>
            </a:r>
            <a:r>
              <a:rPr dirty="0" sz="800">
                <a:latin typeface="Calibri"/>
                <a:cs typeface="Calibri"/>
              </a:rPr>
              <a:t>.</a:t>
            </a:r>
            <a:r>
              <a:rPr dirty="0" sz="800" spc="365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Egon</a:t>
            </a:r>
            <a:r>
              <a:rPr dirty="0" sz="800" spc="90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Møller-Nielsen’s</a:t>
            </a:r>
            <a:r>
              <a:rPr dirty="0" sz="800" spc="90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“Tuffsen”</a:t>
            </a:r>
            <a:r>
              <a:rPr dirty="0" sz="800" spc="80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in</a:t>
            </a:r>
            <a:r>
              <a:rPr dirty="0" sz="800" spc="100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Humlegården,</a:t>
            </a:r>
            <a:r>
              <a:rPr dirty="0" sz="800" spc="90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Stockholm</a:t>
            </a:r>
            <a:r>
              <a:rPr dirty="0" sz="800" spc="90">
                <a:latin typeface="Calibri"/>
                <a:cs typeface="Calibri"/>
              </a:rPr>
              <a:t> </a:t>
            </a:r>
            <a:r>
              <a:rPr dirty="0" sz="800" spc="-10">
                <a:latin typeface="Calibri"/>
                <a:cs typeface="Calibri"/>
              </a:rPr>
              <a:t>1949.</a:t>
            </a:r>
            <a:endParaRPr sz="800">
              <a:latin typeface="Calibri"/>
              <a:cs typeface="Calibri"/>
            </a:endParaRPr>
          </a:p>
          <a:p>
            <a:pPr marL="3395345">
              <a:lnSpc>
                <a:spcPct val="100000"/>
              </a:lnSpc>
              <a:spcBef>
                <a:spcPts val="20"/>
              </a:spcBef>
            </a:pPr>
            <a:r>
              <a:rPr dirty="0" sz="800" spc="10">
                <a:latin typeface="Calibri"/>
                <a:cs typeface="Calibri"/>
              </a:rPr>
              <a:t>Photographer:</a:t>
            </a:r>
            <a:r>
              <a:rPr dirty="0" sz="800" spc="65">
                <a:latin typeface="Calibri"/>
                <a:cs typeface="Calibri"/>
              </a:rPr>
              <a:t> </a:t>
            </a:r>
            <a:r>
              <a:rPr dirty="0" sz="800" spc="10">
                <a:latin typeface="Calibri"/>
                <a:cs typeface="Calibri"/>
              </a:rPr>
              <a:t>Sune</a:t>
            </a:r>
            <a:r>
              <a:rPr dirty="0" sz="800" spc="80">
                <a:latin typeface="Calibri"/>
                <a:cs typeface="Calibri"/>
              </a:rPr>
              <a:t> </a:t>
            </a:r>
            <a:r>
              <a:rPr dirty="0" sz="800" spc="10">
                <a:latin typeface="Calibri"/>
                <a:cs typeface="Calibri"/>
              </a:rPr>
              <a:t>Sundahl,</a:t>
            </a:r>
            <a:r>
              <a:rPr dirty="0" sz="800" spc="70">
                <a:latin typeface="Calibri"/>
                <a:cs typeface="Calibri"/>
              </a:rPr>
              <a:t> </a:t>
            </a:r>
            <a:r>
              <a:rPr dirty="0" sz="800" spc="10">
                <a:latin typeface="Calibri"/>
                <a:cs typeface="Calibri"/>
              </a:rPr>
              <a:t>DigitaltMuseum.</a:t>
            </a:r>
            <a:r>
              <a:rPr dirty="0" sz="800" spc="65">
                <a:latin typeface="Calibri"/>
                <a:cs typeface="Calibri"/>
              </a:rPr>
              <a:t> </a:t>
            </a:r>
            <a:r>
              <a:rPr dirty="0" sz="800" spc="10">
                <a:latin typeface="Calibri"/>
                <a:cs typeface="Calibri"/>
              </a:rPr>
              <a:t>Public</a:t>
            </a:r>
            <a:r>
              <a:rPr dirty="0" sz="800" spc="70">
                <a:latin typeface="Calibri"/>
                <a:cs typeface="Calibri"/>
              </a:rPr>
              <a:t> </a:t>
            </a:r>
            <a:r>
              <a:rPr dirty="0" sz="800" spc="-10">
                <a:latin typeface="Calibri"/>
                <a:cs typeface="Calibri"/>
              </a:rPr>
              <a:t>domain.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249427" y="5029453"/>
            <a:ext cx="6746875" cy="893444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9685" marR="298450" indent="-7620">
              <a:lnSpc>
                <a:spcPct val="101699"/>
              </a:lnSpc>
              <a:spcBef>
                <a:spcPts val="75"/>
              </a:spcBef>
            </a:pPr>
            <a:r>
              <a:rPr dirty="0" sz="1200" spc="20">
                <a:latin typeface="Calibri"/>
                <a:cs typeface="Calibri"/>
              </a:rPr>
              <a:t>Above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are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two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photos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of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playgrounds;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one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is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in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New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York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and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was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taken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around</a:t>
            </a:r>
            <a:r>
              <a:rPr dirty="0" sz="120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1915</a:t>
            </a:r>
            <a:r>
              <a:rPr dirty="0" sz="120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and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the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other </a:t>
            </a:r>
            <a:r>
              <a:rPr dirty="0" sz="1200" spc="20">
                <a:latin typeface="Calibri"/>
                <a:cs typeface="Calibri"/>
              </a:rPr>
              <a:t>playground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is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a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20">
                <a:solidFill>
                  <a:srgbClr val="C00000"/>
                </a:solidFill>
                <a:latin typeface="Calibri"/>
                <a:cs typeface="Calibri"/>
              </a:rPr>
              <a:t>play sculpture </a:t>
            </a:r>
            <a:r>
              <a:rPr dirty="0" sz="1200" spc="50">
                <a:latin typeface="Calibri"/>
                <a:cs typeface="Calibri"/>
              </a:rPr>
              <a:t>called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20" i="1">
                <a:latin typeface="Calibri"/>
                <a:cs typeface="Calibri"/>
              </a:rPr>
              <a:t>Tuffsen</a:t>
            </a:r>
            <a:r>
              <a:rPr dirty="0" sz="1200" spc="20">
                <a:latin typeface="Calibri"/>
                <a:cs typeface="Calibri"/>
              </a:rPr>
              <a:t>, in Sweden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and </a:t>
            </a:r>
            <a:r>
              <a:rPr dirty="0" sz="1200" spc="50">
                <a:latin typeface="Calibri"/>
                <a:cs typeface="Calibri"/>
              </a:rPr>
              <a:t>was</a:t>
            </a:r>
            <a:r>
              <a:rPr dirty="0" sz="1200" spc="20">
                <a:latin typeface="Calibri"/>
                <a:cs typeface="Calibri"/>
              </a:rPr>
              <a:t> taken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in1949.</a:t>
            </a:r>
            <a:endParaRPr sz="1200">
              <a:latin typeface="Calibri"/>
              <a:cs typeface="Calibri"/>
            </a:endParaRPr>
          </a:p>
          <a:p>
            <a:pPr marL="19685" marR="5080">
              <a:lnSpc>
                <a:spcPct val="101699"/>
              </a:lnSpc>
              <a:spcBef>
                <a:spcPts val="1000"/>
              </a:spcBef>
            </a:pPr>
            <a:r>
              <a:rPr dirty="0" sz="1200">
                <a:latin typeface="Calibri"/>
                <a:cs typeface="Calibri"/>
              </a:rPr>
              <a:t>Either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 spc="80">
                <a:latin typeface="Calibri"/>
                <a:cs typeface="Calibri"/>
              </a:rPr>
              <a:t>as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a</a:t>
            </a:r>
            <a:r>
              <a:rPr dirty="0" sz="1200" spc="50">
                <a:latin typeface="Calibri"/>
                <a:cs typeface="Calibri"/>
              </a:rPr>
              <a:t> small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group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or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pairs,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look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at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these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two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photos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together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answer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some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questions </a:t>
            </a:r>
            <a:r>
              <a:rPr dirty="0" sz="1200" spc="10">
                <a:latin typeface="Calibri"/>
                <a:cs typeface="Calibri"/>
              </a:rPr>
              <a:t>below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and</a:t>
            </a:r>
            <a:r>
              <a:rPr dirty="0" sz="1200" spc="9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complete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the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design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activity.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472440" y="6141961"/>
            <a:ext cx="1928495" cy="3246120"/>
          </a:xfrm>
          <a:prstGeom prst="rect">
            <a:avLst/>
          </a:prstGeom>
          <a:solidFill>
            <a:srgbClr val="FFFFFF">
              <a:alpha val="50195"/>
            </a:srgbClr>
          </a:solidFill>
          <a:ln w="22225">
            <a:solidFill>
              <a:srgbClr val="C00000"/>
            </a:solidFill>
          </a:ln>
        </p:spPr>
        <p:txBody>
          <a:bodyPr wrap="square" lIns="0" tIns="123189" rIns="0" bIns="0" rtlCol="0" vert="horz">
            <a:spAutoFit/>
          </a:bodyPr>
          <a:lstStyle/>
          <a:p>
            <a:pPr marL="101600">
              <a:lnSpc>
                <a:spcPct val="100000"/>
              </a:lnSpc>
              <a:spcBef>
                <a:spcPts val="969"/>
              </a:spcBef>
            </a:pPr>
            <a:r>
              <a:rPr dirty="0" sz="1200" spc="60">
                <a:solidFill>
                  <a:srgbClr val="C00000"/>
                </a:solidFill>
                <a:latin typeface="Calibri"/>
                <a:cs typeface="Calibri"/>
              </a:rPr>
              <a:t>SEE</a:t>
            </a:r>
            <a:endParaRPr sz="1200">
              <a:latin typeface="Calibri"/>
              <a:cs typeface="Calibri"/>
            </a:endParaRPr>
          </a:p>
          <a:p>
            <a:pPr marL="330200" marR="190500" indent="-228600">
              <a:lnSpc>
                <a:spcPct val="101699"/>
              </a:lnSpc>
              <a:spcBef>
                <a:spcPts val="1300"/>
              </a:spcBef>
              <a:buFont typeface="Symbol"/>
              <a:buChar char=""/>
              <a:tabLst>
                <a:tab pos="330200" algn="l"/>
              </a:tabLst>
            </a:pPr>
            <a:r>
              <a:rPr dirty="0" sz="1200">
                <a:latin typeface="Calibri"/>
                <a:cs typeface="Calibri"/>
              </a:rPr>
              <a:t>What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do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you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think </a:t>
            </a:r>
            <a:r>
              <a:rPr dirty="0" sz="1200" i="1">
                <a:latin typeface="Calibri"/>
                <a:cs typeface="Calibri"/>
              </a:rPr>
              <a:t>Tuffsen</a:t>
            </a:r>
            <a:r>
              <a:rPr dirty="0" sz="1200" spc="85" i="1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(image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2)</a:t>
            </a:r>
            <a:r>
              <a:rPr dirty="0" sz="1200" spc="90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and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New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York </a:t>
            </a:r>
            <a:r>
              <a:rPr dirty="0" sz="1200">
                <a:latin typeface="Calibri"/>
                <a:cs typeface="Calibri"/>
              </a:rPr>
              <a:t>playground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are</a:t>
            </a:r>
            <a:r>
              <a:rPr dirty="0" sz="1200" spc="12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made </a:t>
            </a:r>
            <a:r>
              <a:rPr dirty="0" sz="1200" spc="-10">
                <a:latin typeface="Calibri"/>
                <a:cs typeface="Calibri"/>
              </a:rPr>
              <a:t>from?</a:t>
            </a:r>
            <a:endParaRPr sz="1200">
              <a:latin typeface="Calibri"/>
              <a:cs typeface="Calibri"/>
            </a:endParaRPr>
          </a:p>
          <a:p>
            <a:pPr marL="330200" marR="247650" indent="-228600">
              <a:lnSpc>
                <a:spcPct val="101699"/>
              </a:lnSpc>
              <a:spcBef>
                <a:spcPts val="85"/>
              </a:spcBef>
              <a:buFont typeface="Symbol"/>
              <a:buChar char=""/>
              <a:tabLst>
                <a:tab pos="330200" algn="l"/>
              </a:tabLst>
            </a:pPr>
            <a:r>
              <a:rPr dirty="0" sz="1200">
                <a:latin typeface="Calibri"/>
                <a:cs typeface="Calibri"/>
              </a:rPr>
              <a:t>What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are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 spc="30">
                <a:latin typeface="Calibri"/>
                <a:cs typeface="Calibri"/>
              </a:rPr>
              <a:t>some </a:t>
            </a:r>
            <a:r>
              <a:rPr dirty="0" sz="1200" spc="10">
                <a:latin typeface="Calibri"/>
                <a:cs typeface="Calibri"/>
              </a:rPr>
              <a:t>differences</a:t>
            </a:r>
            <a:r>
              <a:rPr dirty="0" sz="1200" spc="21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between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1915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New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York </a:t>
            </a:r>
            <a:r>
              <a:rPr dirty="0" sz="1200" spc="10">
                <a:latin typeface="Calibri"/>
                <a:cs typeface="Calibri"/>
              </a:rPr>
              <a:t>playground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and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the </a:t>
            </a:r>
            <a:r>
              <a:rPr dirty="0" sz="1200">
                <a:latin typeface="Calibri"/>
                <a:cs typeface="Calibri"/>
              </a:rPr>
              <a:t>play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sculpture </a:t>
            </a:r>
            <a:r>
              <a:rPr dirty="0" sz="1200" spc="-10" i="1">
                <a:latin typeface="Calibri"/>
                <a:cs typeface="Calibri"/>
              </a:rPr>
              <a:t>Tuffsen</a:t>
            </a:r>
            <a:r>
              <a:rPr dirty="0" sz="1200" spc="-10">
                <a:latin typeface="Calibri"/>
                <a:cs typeface="Calibri"/>
              </a:rPr>
              <a:t>?</a:t>
            </a:r>
            <a:endParaRPr sz="1200">
              <a:latin typeface="Calibri"/>
              <a:cs typeface="Calibri"/>
            </a:endParaRPr>
          </a:p>
          <a:p>
            <a:pPr algn="just" marL="330200" marR="214629" indent="-228600">
              <a:lnSpc>
                <a:spcPct val="101699"/>
              </a:lnSpc>
              <a:spcBef>
                <a:spcPts val="75"/>
              </a:spcBef>
              <a:buFont typeface="Symbol"/>
              <a:buChar char=""/>
              <a:tabLst>
                <a:tab pos="330200" algn="l"/>
              </a:tabLst>
            </a:pPr>
            <a:r>
              <a:rPr dirty="0" sz="1200">
                <a:latin typeface="Calibri"/>
                <a:cs typeface="Calibri"/>
              </a:rPr>
              <a:t>What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types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things </a:t>
            </a:r>
            <a:r>
              <a:rPr dirty="0" sz="1200" spc="10">
                <a:latin typeface="Calibri"/>
                <a:cs typeface="Calibri"/>
              </a:rPr>
              <a:t>would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children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do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on </a:t>
            </a:r>
            <a:r>
              <a:rPr dirty="0" sz="1200" spc="55">
                <a:latin typeface="Calibri"/>
                <a:cs typeface="Calibri"/>
              </a:rPr>
              <a:t>each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playground?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2547620" y="6143269"/>
            <a:ext cx="2040889" cy="2228215"/>
          </a:xfrm>
          <a:prstGeom prst="rect">
            <a:avLst/>
          </a:prstGeom>
          <a:solidFill>
            <a:srgbClr val="FFFFFF">
              <a:alpha val="50195"/>
            </a:srgbClr>
          </a:solidFill>
          <a:ln w="22225">
            <a:solidFill>
              <a:srgbClr val="C00000"/>
            </a:solidFill>
          </a:ln>
        </p:spPr>
        <p:txBody>
          <a:bodyPr wrap="square" lIns="0" tIns="123189" rIns="0" bIns="0" rtlCol="0" vert="horz">
            <a:spAutoFit/>
          </a:bodyPr>
          <a:lstStyle/>
          <a:p>
            <a:pPr marL="101600">
              <a:lnSpc>
                <a:spcPct val="100000"/>
              </a:lnSpc>
              <a:spcBef>
                <a:spcPts val="969"/>
              </a:spcBef>
            </a:pPr>
            <a:r>
              <a:rPr dirty="0" sz="1200" spc="-10">
                <a:solidFill>
                  <a:srgbClr val="C00000"/>
                </a:solidFill>
                <a:latin typeface="Calibri"/>
                <a:cs typeface="Calibri"/>
              </a:rPr>
              <a:t>THINK</a:t>
            </a:r>
            <a:endParaRPr sz="1200">
              <a:latin typeface="Calibri"/>
              <a:cs typeface="Calibri"/>
            </a:endParaRPr>
          </a:p>
          <a:p>
            <a:pPr marL="330200" marR="305435" indent="-228600">
              <a:lnSpc>
                <a:spcPct val="117100"/>
              </a:lnSpc>
              <a:spcBef>
                <a:spcPts val="1075"/>
              </a:spcBef>
              <a:buFont typeface="Symbol"/>
              <a:buChar char=""/>
              <a:tabLst>
                <a:tab pos="330200" algn="l"/>
              </a:tabLst>
            </a:pPr>
            <a:r>
              <a:rPr dirty="0" sz="1200">
                <a:latin typeface="Calibri"/>
                <a:cs typeface="Calibri"/>
              </a:rPr>
              <a:t>How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are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two </a:t>
            </a:r>
            <a:r>
              <a:rPr dirty="0" sz="1200" spc="10">
                <a:latin typeface="Calibri"/>
                <a:cs typeface="Calibri"/>
              </a:rPr>
              <a:t>playgrounds</a:t>
            </a:r>
            <a:r>
              <a:rPr dirty="0" sz="1200" spc="21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pictured </a:t>
            </a:r>
            <a:r>
              <a:rPr dirty="0" sz="1200">
                <a:latin typeface="Calibri"/>
                <a:cs typeface="Calibri"/>
              </a:rPr>
              <a:t>above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different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from </a:t>
            </a:r>
            <a:r>
              <a:rPr dirty="0" sz="1200">
                <a:latin typeface="Calibri"/>
                <a:cs typeface="Calibri"/>
              </a:rPr>
              <a:t>your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 spc="40">
                <a:latin typeface="Calibri"/>
                <a:cs typeface="Calibri"/>
              </a:rPr>
              <a:t>school </a:t>
            </a:r>
            <a:r>
              <a:rPr dirty="0" sz="1200" spc="-10">
                <a:latin typeface="Calibri"/>
                <a:cs typeface="Calibri"/>
              </a:rPr>
              <a:t>playground?</a:t>
            </a:r>
            <a:endParaRPr sz="1200">
              <a:latin typeface="Calibri"/>
              <a:cs typeface="Calibri"/>
            </a:endParaRPr>
          </a:p>
          <a:p>
            <a:pPr marL="330200" marR="134620" indent="-228600">
              <a:lnSpc>
                <a:spcPct val="117100"/>
              </a:lnSpc>
              <a:spcBef>
                <a:spcPts val="70"/>
              </a:spcBef>
              <a:buFont typeface="Symbol"/>
              <a:buChar char=""/>
              <a:tabLst>
                <a:tab pos="330200" algn="l"/>
              </a:tabLst>
            </a:pPr>
            <a:r>
              <a:rPr dirty="0" sz="1200">
                <a:latin typeface="Calibri"/>
                <a:cs typeface="Calibri"/>
              </a:rPr>
              <a:t>Which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playground</a:t>
            </a:r>
            <a:r>
              <a:rPr dirty="0" sz="1200" spc="5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would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you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prefer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play </a:t>
            </a:r>
            <a:r>
              <a:rPr dirty="0" sz="1200">
                <a:latin typeface="Calibri"/>
                <a:cs typeface="Calibri"/>
              </a:rPr>
              <a:t>on?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Why?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3840" y="2062403"/>
            <a:ext cx="3416933" cy="2613656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2583814" y="8526995"/>
            <a:ext cx="2005964" cy="1028700"/>
          </a:xfrm>
          <a:prstGeom prst="rect">
            <a:avLst/>
          </a:prstGeom>
          <a:solidFill>
            <a:srgbClr val="EBF7FC"/>
          </a:solidFill>
          <a:ln w="22225">
            <a:solidFill>
              <a:srgbClr val="C00000"/>
            </a:solidFill>
          </a:ln>
        </p:spPr>
        <p:txBody>
          <a:bodyPr wrap="square" lIns="0" tIns="123189" rIns="0" bIns="0" rtlCol="0" vert="horz">
            <a:spAutoFit/>
          </a:bodyPr>
          <a:lstStyle/>
          <a:p>
            <a:pPr marL="102235">
              <a:lnSpc>
                <a:spcPct val="100000"/>
              </a:lnSpc>
              <a:spcBef>
                <a:spcPts val="969"/>
              </a:spcBef>
            </a:pPr>
            <a:r>
              <a:rPr dirty="0" sz="1200" spc="45">
                <a:solidFill>
                  <a:srgbClr val="C00000"/>
                </a:solidFill>
                <a:latin typeface="Calibri"/>
                <a:cs typeface="Calibri"/>
              </a:rPr>
              <a:t>WONDER</a:t>
            </a:r>
            <a:endParaRPr sz="1200">
              <a:latin typeface="Calibri"/>
              <a:cs typeface="Calibri"/>
            </a:endParaRPr>
          </a:p>
          <a:p>
            <a:pPr marL="101600" marR="159385">
              <a:lnSpc>
                <a:spcPct val="116900"/>
              </a:lnSpc>
            </a:pPr>
            <a:r>
              <a:rPr dirty="0" sz="1200">
                <a:latin typeface="Calibri"/>
                <a:cs typeface="Calibri"/>
              </a:rPr>
              <a:t>Imagine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you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are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playing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on </a:t>
            </a:r>
            <a:r>
              <a:rPr dirty="0" sz="1200" i="1">
                <a:latin typeface="Calibri"/>
                <a:cs typeface="Calibri"/>
              </a:rPr>
              <a:t>Tuffsen</a:t>
            </a:r>
            <a:r>
              <a:rPr dirty="0" sz="1200">
                <a:latin typeface="Calibri"/>
                <a:cs typeface="Calibri"/>
              </a:rPr>
              <a:t>,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what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would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you </a:t>
            </a:r>
            <a:r>
              <a:rPr dirty="0" sz="1200" spc="-10">
                <a:latin typeface="Calibri"/>
                <a:cs typeface="Calibri"/>
              </a:rPr>
              <a:t>play?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45231" y="2063673"/>
            <a:ext cx="3488053" cy="2586848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4697729" y="6138150"/>
            <a:ext cx="1988820" cy="3098165"/>
          </a:xfrm>
          <a:prstGeom prst="rect">
            <a:avLst/>
          </a:prstGeom>
          <a:solidFill>
            <a:srgbClr val="EBF7FC"/>
          </a:solidFill>
          <a:ln w="22225">
            <a:solidFill>
              <a:srgbClr val="C00000"/>
            </a:solidFill>
          </a:ln>
        </p:spPr>
        <p:txBody>
          <a:bodyPr wrap="square" lIns="0" tIns="123189" rIns="0" bIns="0" rtlCol="0" vert="horz">
            <a:spAutoFit/>
          </a:bodyPr>
          <a:lstStyle/>
          <a:p>
            <a:pPr marL="74295">
              <a:lnSpc>
                <a:spcPct val="100000"/>
              </a:lnSpc>
              <a:spcBef>
                <a:spcPts val="969"/>
              </a:spcBef>
            </a:pPr>
            <a:r>
              <a:rPr dirty="0" sz="1200" spc="60">
                <a:solidFill>
                  <a:srgbClr val="C00000"/>
                </a:solidFill>
                <a:latin typeface="Calibri"/>
                <a:cs typeface="Calibri"/>
              </a:rPr>
              <a:t>DESIGN</a:t>
            </a:r>
            <a:endParaRPr sz="1200">
              <a:latin typeface="Calibri"/>
              <a:cs typeface="Calibri"/>
            </a:endParaRPr>
          </a:p>
          <a:p>
            <a:pPr marL="330200" marR="106680" indent="-228600">
              <a:lnSpc>
                <a:spcPct val="101699"/>
              </a:lnSpc>
              <a:spcBef>
                <a:spcPts val="1080"/>
              </a:spcBef>
              <a:buFont typeface="Symbol"/>
              <a:buChar char=""/>
              <a:tabLst>
                <a:tab pos="330200" algn="l"/>
              </a:tabLst>
            </a:pPr>
            <a:r>
              <a:rPr dirty="0" sz="1200">
                <a:latin typeface="Calibri"/>
                <a:cs typeface="Calibri"/>
              </a:rPr>
              <a:t>If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you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could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design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 spc="5">
                <a:latin typeface="Calibri"/>
                <a:cs typeface="Calibri"/>
              </a:rPr>
              <a:t>a </a:t>
            </a:r>
            <a:r>
              <a:rPr dirty="0" sz="1200" spc="20">
                <a:latin typeface="Calibri"/>
                <a:cs typeface="Calibri"/>
              </a:rPr>
              <a:t>play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sculpture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like </a:t>
            </a:r>
            <a:r>
              <a:rPr dirty="0" sz="1200" spc="10" i="1">
                <a:latin typeface="Calibri"/>
                <a:cs typeface="Calibri"/>
              </a:rPr>
              <a:t>Tuffesen</a:t>
            </a:r>
            <a:r>
              <a:rPr dirty="0" sz="1200" spc="40" i="1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for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your </a:t>
            </a:r>
            <a:r>
              <a:rPr dirty="0" sz="1200" spc="45">
                <a:latin typeface="Calibri"/>
                <a:cs typeface="Calibri"/>
              </a:rPr>
              <a:t>school,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what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would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it </a:t>
            </a:r>
            <a:r>
              <a:rPr dirty="0" sz="1200">
                <a:latin typeface="Calibri"/>
                <a:cs typeface="Calibri"/>
              </a:rPr>
              <a:t>look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like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what</a:t>
            </a:r>
            <a:r>
              <a:rPr dirty="0" sz="1200" spc="5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would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it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made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from?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5"/>
              </a:spcBef>
              <a:buFont typeface="Symbol"/>
              <a:buChar char=""/>
            </a:pPr>
            <a:endParaRPr sz="1200">
              <a:latin typeface="Calibri"/>
              <a:cs typeface="Calibri"/>
            </a:endParaRPr>
          </a:p>
          <a:p>
            <a:pPr marL="330200" marR="95885" indent="-228600">
              <a:lnSpc>
                <a:spcPct val="101699"/>
              </a:lnSpc>
              <a:buFont typeface="Symbol"/>
              <a:buChar char=""/>
              <a:tabLst>
                <a:tab pos="330200" algn="l"/>
              </a:tabLst>
            </a:pPr>
            <a:r>
              <a:rPr dirty="0" sz="1200">
                <a:latin typeface="Calibri"/>
                <a:cs typeface="Calibri"/>
              </a:rPr>
              <a:t>Draw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your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design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and </a:t>
            </a:r>
            <a:r>
              <a:rPr dirty="0" sz="1200" spc="10">
                <a:latin typeface="Calibri"/>
                <a:cs typeface="Calibri"/>
              </a:rPr>
              <a:t>label</a:t>
            </a:r>
            <a:r>
              <a:rPr dirty="0" sz="1200" spc="9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the</a:t>
            </a:r>
            <a:r>
              <a:rPr dirty="0" sz="1200" spc="9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materials</a:t>
            </a:r>
            <a:r>
              <a:rPr dirty="0" sz="1200" spc="90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it </a:t>
            </a:r>
            <a:r>
              <a:rPr dirty="0" sz="1200">
                <a:latin typeface="Calibri"/>
                <a:cs typeface="Calibri"/>
              </a:rPr>
              <a:t>would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made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from,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explain</a:t>
            </a:r>
            <a:r>
              <a:rPr dirty="0" sz="1200" spc="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where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it </a:t>
            </a:r>
            <a:r>
              <a:rPr dirty="0" sz="1200">
                <a:latin typeface="Calibri"/>
                <a:cs typeface="Calibri"/>
              </a:rPr>
              <a:t>would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placed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your </a:t>
            </a:r>
            <a:r>
              <a:rPr dirty="0" sz="1200" spc="10">
                <a:latin typeface="Calibri"/>
                <a:cs typeface="Calibri"/>
              </a:rPr>
              <a:t>playground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and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why?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63422" y="838453"/>
            <a:ext cx="2985135" cy="238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 b="1">
                <a:solidFill>
                  <a:srgbClr val="C00000"/>
                </a:solidFill>
                <a:latin typeface="Calibri"/>
                <a:cs typeface="Calibri"/>
              </a:rPr>
              <a:t>ABOUT:</a:t>
            </a:r>
            <a:r>
              <a:rPr dirty="0" sz="1400" spc="11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400" spc="90" b="1">
                <a:solidFill>
                  <a:srgbClr val="C00000"/>
                </a:solidFill>
                <a:latin typeface="Calibri"/>
                <a:cs typeface="Calibri"/>
              </a:rPr>
              <a:t>HISTORICAL</a:t>
            </a:r>
            <a:r>
              <a:rPr dirty="0" sz="1400" spc="95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400" spc="80" b="1">
                <a:solidFill>
                  <a:srgbClr val="C00000"/>
                </a:solidFill>
                <a:latin typeface="Calibri"/>
                <a:cs typeface="Calibri"/>
              </a:rPr>
              <a:t>PLAYGROUNDS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527558" y="8577326"/>
            <a:ext cx="692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>
                <a:solidFill>
                  <a:srgbClr val="C00000"/>
                </a:solidFill>
                <a:latin typeface="Calibri"/>
                <a:cs typeface="Calibri"/>
              </a:rPr>
              <a:t>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2233929" y="6804723"/>
            <a:ext cx="2670810" cy="1727835"/>
          </a:xfrm>
          <a:prstGeom prst="rect">
            <a:avLst/>
          </a:prstGeom>
          <a:solidFill>
            <a:srgbClr val="EBF7FC">
              <a:alpha val="41174"/>
            </a:srgbClr>
          </a:solidFill>
          <a:ln w="22225">
            <a:solidFill>
              <a:srgbClr val="D50000"/>
            </a:solidFill>
          </a:ln>
        </p:spPr>
        <p:txBody>
          <a:bodyPr wrap="square" lIns="0" tIns="123189" rIns="0" bIns="0" rtlCol="0" vert="horz">
            <a:spAutoFit/>
          </a:bodyPr>
          <a:lstStyle/>
          <a:p>
            <a:pPr algn="just" marL="102235">
              <a:lnSpc>
                <a:spcPct val="100000"/>
              </a:lnSpc>
              <a:spcBef>
                <a:spcPts val="969"/>
              </a:spcBef>
            </a:pPr>
            <a:r>
              <a:rPr dirty="0" sz="1200" spc="60">
                <a:solidFill>
                  <a:srgbClr val="C00000"/>
                </a:solidFill>
                <a:latin typeface="Calibri"/>
                <a:cs typeface="Calibri"/>
              </a:rPr>
              <a:t>FUN</a:t>
            </a:r>
            <a:r>
              <a:rPr dirty="0" sz="1200" spc="-3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200" spc="40">
                <a:solidFill>
                  <a:srgbClr val="C00000"/>
                </a:solidFill>
                <a:latin typeface="Calibri"/>
                <a:cs typeface="Calibri"/>
              </a:rPr>
              <a:t>FACT</a:t>
            </a:r>
            <a:endParaRPr sz="1200">
              <a:latin typeface="Calibri"/>
              <a:cs typeface="Calibri"/>
            </a:endParaRPr>
          </a:p>
          <a:p>
            <a:pPr algn="just" marL="102235" marR="93345">
              <a:lnSpc>
                <a:spcPct val="101699"/>
              </a:lnSpc>
              <a:spcBef>
                <a:spcPts val="1225"/>
              </a:spcBef>
            </a:pPr>
            <a:r>
              <a:rPr dirty="0" sz="1200">
                <a:latin typeface="Calibri"/>
                <a:cs typeface="Calibri"/>
              </a:rPr>
              <a:t>Did</a:t>
            </a:r>
            <a:r>
              <a:rPr dirty="0" sz="1200" spc="365">
                <a:latin typeface="Calibri"/>
                <a:cs typeface="Calibri"/>
              </a:rPr>
              <a:t>  </a:t>
            </a:r>
            <a:r>
              <a:rPr dirty="0" sz="1200">
                <a:latin typeface="Calibri"/>
                <a:cs typeface="Calibri"/>
              </a:rPr>
              <a:t>you</a:t>
            </a:r>
            <a:r>
              <a:rPr dirty="0" sz="1200" spc="365">
                <a:latin typeface="Calibri"/>
                <a:cs typeface="Calibri"/>
              </a:rPr>
              <a:t>  </a:t>
            </a:r>
            <a:r>
              <a:rPr dirty="0" sz="1200">
                <a:latin typeface="Calibri"/>
                <a:cs typeface="Calibri"/>
              </a:rPr>
              <a:t>know</a:t>
            </a:r>
            <a:r>
              <a:rPr dirty="0" sz="1200" spc="365">
                <a:latin typeface="Calibri"/>
                <a:cs typeface="Calibri"/>
              </a:rPr>
              <a:t>  </a:t>
            </a:r>
            <a:r>
              <a:rPr dirty="0" sz="1200">
                <a:latin typeface="Calibri"/>
                <a:cs typeface="Calibri"/>
              </a:rPr>
              <a:t>that</a:t>
            </a:r>
            <a:r>
              <a:rPr dirty="0" sz="1200" spc="365">
                <a:latin typeface="Calibri"/>
                <a:cs typeface="Calibri"/>
              </a:rPr>
              <a:t> 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365">
                <a:latin typeface="Calibri"/>
                <a:cs typeface="Calibri"/>
              </a:rPr>
              <a:t>  </a:t>
            </a:r>
            <a:r>
              <a:rPr dirty="0" sz="1200" spc="-10">
                <a:latin typeface="Calibri"/>
                <a:cs typeface="Calibri"/>
              </a:rPr>
              <a:t>oldest </a:t>
            </a:r>
            <a:r>
              <a:rPr dirty="0" sz="1200">
                <a:latin typeface="Calibri"/>
                <a:cs typeface="Calibri"/>
              </a:rPr>
              <a:t>playground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Melbourne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is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a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 spc="45">
                <a:latin typeface="Calibri"/>
                <a:cs typeface="Calibri"/>
              </a:rPr>
              <a:t>place </a:t>
            </a:r>
            <a:r>
              <a:rPr dirty="0" sz="1200" spc="50">
                <a:latin typeface="Calibri"/>
                <a:cs typeface="Calibri"/>
              </a:rPr>
              <a:t>called</a:t>
            </a:r>
            <a:r>
              <a:rPr dirty="0" sz="1200" spc="375">
                <a:latin typeface="Calibri"/>
                <a:cs typeface="Calibri"/>
              </a:rPr>
              <a:t> </a:t>
            </a:r>
            <a:r>
              <a:rPr dirty="0" sz="1200" spc="45">
                <a:latin typeface="Calibri"/>
                <a:cs typeface="Calibri"/>
              </a:rPr>
              <a:t>Lincoln</a:t>
            </a:r>
            <a:r>
              <a:rPr dirty="0" sz="1200" spc="3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Square</a:t>
            </a:r>
            <a:r>
              <a:rPr dirty="0" sz="1200" spc="3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3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Carlton?</a:t>
            </a:r>
            <a:r>
              <a:rPr dirty="0" sz="1200" spc="380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It </a:t>
            </a:r>
            <a:r>
              <a:rPr dirty="0" sz="1200" spc="50">
                <a:latin typeface="Calibri"/>
                <a:cs typeface="Calibri"/>
              </a:rPr>
              <a:t>was</a:t>
            </a:r>
            <a:r>
              <a:rPr dirty="0" sz="1200" spc="2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20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first</a:t>
            </a:r>
            <a:r>
              <a:rPr dirty="0" sz="1200" spc="2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public</a:t>
            </a:r>
            <a:r>
              <a:rPr dirty="0" sz="1200" spc="20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playground</a:t>
            </a:r>
            <a:r>
              <a:rPr dirty="0" sz="1200" spc="20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204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be </a:t>
            </a:r>
            <a:r>
              <a:rPr dirty="0" sz="1200">
                <a:latin typeface="Calibri"/>
                <a:cs typeface="Calibri"/>
              </a:rPr>
              <a:t>built</a:t>
            </a:r>
            <a:r>
              <a:rPr dirty="0" sz="1200" spc="3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3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Melbourne</a:t>
            </a:r>
            <a:r>
              <a:rPr dirty="0" sz="1200" spc="3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395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is</a:t>
            </a:r>
            <a:r>
              <a:rPr dirty="0" sz="1200" spc="4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over</a:t>
            </a:r>
            <a:r>
              <a:rPr dirty="0" sz="1200" spc="395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100 </a:t>
            </a:r>
            <a:r>
              <a:rPr dirty="0" sz="1200">
                <a:latin typeface="Calibri"/>
                <a:cs typeface="Calibri"/>
              </a:rPr>
              <a:t>years</a:t>
            </a:r>
            <a:r>
              <a:rPr dirty="0" sz="1200" spc="130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old!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559117" y="1519351"/>
            <a:ext cx="6369685" cy="4594225"/>
            <a:chOff x="559117" y="1519351"/>
            <a:chExt cx="6369685" cy="4594225"/>
          </a:xfrm>
        </p:grpSpPr>
        <p:sp>
          <p:nvSpPr>
            <p:cNvPr id="6" name="object 6" descr=""/>
            <p:cNvSpPr/>
            <p:nvPr/>
          </p:nvSpPr>
          <p:spPr>
            <a:xfrm>
              <a:off x="570230" y="1530464"/>
              <a:ext cx="6347460" cy="4572000"/>
            </a:xfrm>
            <a:custGeom>
              <a:avLst/>
              <a:gdLst/>
              <a:ahLst/>
              <a:cxnLst/>
              <a:rect l="l" t="t" r="r" b="b"/>
              <a:pathLst>
                <a:path w="6347459" h="4572000">
                  <a:moveTo>
                    <a:pt x="6347460" y="0"/>
                  </a:moveTo>
                  <a:lnTo>
                    <a:pt x="0" y="0"/>
                  </a:lnTo>
                  <a:lnTo>
                    <a:pt x="0" y="4572000"/>
                  </a:lnTo>
                  <a:lnTo>
                    <a:pt x="6347460" y="4572000"/>
                  </a:lnTo>
                  <a:lnTo>
                    <a:pt x="6347460" y="0"/>
                  </a:lnTo>
                  <a:close/>
                </a:path>
              </a:pathLst>
            </a:custGeom>
            <a:solidFill>
              <a:srgbClr val="EBF7F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570230" y="1530464"/>
              <a:ext cx="6347460" cy="4572000"/>
            </a:xfrm>
            <a:custGeom>
              <a:avLst/>
              <a:gdLst/>
              <a:ahLst/>
              <a:cxnLst/>
              <a:rect l="l" t="t" r="r" b="b"/>
              <a:pathLst>
                <a:path w="6347459" h="4572000">
                  <a:moveTo>
                    <a:pt x="0" y="0"/>
                  </a:moveTo>
                  <a:lnTo>
                    <a:pt x="6347460" y="0"/>
                  </a:lnTo>
                  <a:lnTo>
                    <a:pt x="6347460" y="4572000"/>
                  </a:lnTo>
                  <a:lnTo>
                    <a:pt x="0" y="4572000"/>
                  </a:lnTo>
                  <a:lnTo>
                    <a:pt x="0" y="0"/>
                  </a:lnTo>
                  <a:close/>
                </a:path>
              </a:pathLst>
            </a:custGeom>
            <a:ln w="22225">
              <a:solidFill>
                <a:srgbClr val="C00000"/>
              </a:solidFill>
              <a:prstDash val="lgDashDot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/>
          <p:nvPr/>
        </p:nvSpPr>
        <p:spPr>
          <a:xfrm>
            <a:off x="756158" y="1640840"/>
            <a:ext cx="6069965" cy="41922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C00000"/>
                </a:solidFill>
                <a:latin typeface="Calibri"/>
                <a:cs typeface="Calibri"/>
              </a:rPr>
              <a:t>The</a:t>
            </a:r>
            <a:r>
              <a:rPr dirty="0" sz="1200" spc="6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C00000"/>
                </a:solidFill>
                <a:latin typeface="Calibri"/>
                <a:cs typeface="Calibri"/>
              </a:rPr>
              <a:t>Beginning</a:t>
            </a:r>
            <a:r>
              <a:rPr dirty="0" sz="1200" spc="7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C00000"/>
                </a:solidFill>
                <a:latin typeface="Calibri"/>
                <a:cs typeface="Calibri"/>
              </a:rPr>
              <a:t>of</a:t>
            </a:r>
            <a:r>
              <a:rPr dirty="0" sz="1200" spc="6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C00000"/>
                </a:solidFill>
                <a:latin typeface="Calibri"/>
                <a:cs typeface="Calibri"/>
              </a:rPr>
              <a:t>Playgrounds</a:t>
            </a:r>
            <a:endParaRPr sz="1200">
              <a:latin typeface="Calibri"/>
              <a:cs typeface="Calibri"/>
            </a:endParaRPr>
          </a:p>
          <a:p>
            <a:pPr marL="12700" marR="64135">
              <a:lnSpc>
                <a:spcPct val="101800"/>
              </a:lnSpc>
              <a:spcBef>
                <a:spcPts val="1000"/>
              </a:spcBef>
            </a:pPr>
            <a:r>
              <a:rPr dirty="0" sz="1200" spc="20">
                <a:latin typeface="Calibri"/>
                <a:cs typeface="Calibri"/>
              </a:rPr>
              <a:t>Playgrounds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have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changed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over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the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last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150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years.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Look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at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the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photo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above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of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a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playground</a:t>
            </a:r>
            <a:r>
              <a:rPr dirty="0" sz="1200" spc="50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in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New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York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in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1915. </a:t>
            </a:r>
            <a:r>
              <a:rPr dirty="0" sz="1200" spc="90">
                <a:latin typeface="Calibri"/>
                <a:cs typeface="Calibri"/>
              </a:rPr>
              <a:t>Can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you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guess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how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many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years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ago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that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was?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The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children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at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that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time </a:t>
            </a:r>
            <a:r>
              <a:rPr dirty="0" sz="1200" spc="20">
                <a:latin typeface="Calibri"/>
                <a:cs typeface="Calibri"/>
              </a:rPr>
              <a:t>had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simple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fenced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off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playgrounds,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they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were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supervised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by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adults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with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separate</a:t>
            </a:r>
            <a:r>
              <a:rPr dirty="0" sz="1200" spc="20">
                <a:latin typeface="Calibri"/>
                <a:cs typeface="Calibri"/>
              </a:rPr>
              <a:t> playgrounds</a:t>
            </a:r>
            <a:r>
              <a:rPr dirty="0" sz="1200" spc="10">
                <a:latin typeface="Calibri"/>
                <a:cs typeface="Calibri"/>
              </a:rPr>
              <a:t> for</a:t>
            </a:r>
            <a:r>
              <a:rPr dirty="0" sz="1200" spc="20">
                <a:latin typeface="Calibri"/>
                <a:cs typeface="Calibri"/>
              </a:rPr>
              <a:t> girls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and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boys.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These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playgrounds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were </a:t>
            </a:r>
            <a:r>
              <a:rPr dirty="0" sz="1200" spc="20">
                <a:latin typeface="Calibri"/>
                <a:cs typeface="Calibri"/>
              </a:rPr>
              <a:t>not just </a:t>
            </a:r>
            <a:r>
              <a:rPr dirty="0" sz="1200" spc="10">
                <a:latin typeface="Calibri"/>
                <a:cs typeface="Calibri"/>
              </a:rPr>
              <a:t>for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fun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and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playing but </a:t>
            </a:r>
            <a:r>
              <a:rPr dirty="0" sz="1200" spc="-20">
                <a:latin typeface="Calibri"/>
                <a:cs typeface="Calibri"/>
              </a:rPr>
              <a:t>were </a:t>
            </a:r>
            <a:r>
              <a:rPr dirty="0" sz="1200" spc="10">
                <a:latin typeface="Calibri"/>
                <a:cs typeface="Calibri"/>
              </a:rPr>
              <a:t>created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to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keep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children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safe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and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off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the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busy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streets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of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industrial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cities.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25"/>
              </a:spcBef>
            </a:pPr>
            <a:r>
              <a:rPr dirty="0" sz="1200">
                <a:solidFill>
                  <a:srgbClr val="C00000"/>
                </a:solidFill>
                <a:latin typeface="Calibri"/>
                <a:cs typeface="Calibri"/>
              </a:rPr>
              <a:t>1950s</a:t>
            </a:r>
            <a:r>
              <a:rPr dirty="0" sz="1200" spc="5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C00000"/>
                </a:solidFill>
                <a:latin typeface="Calibri"/>
                <a:cs typeface="Calibri"/>
              </a:rPr>
              <a:t>The</a:t>
            </a:r>
            <a:r>
              <a:rPr dirty="0" sz="1200" spc="6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C00000"/>
                </a:solidFill>
                <a:latin typeface="Calibri"/>
                <a:cs typeface="Calibri"/>
              </a:rPr>
              <a:t>start</a:t>
            </a:r>
            <a:r>
              <a:rPr dirty="0" sz="1200" spc="6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C00000"/>
                </a:solidFill>
                <a:latin typeface="Calibri"/>
                <a:cs typeface="Calibri"/>
              </a:rPr>
              <a:t>of</a:t>
            </a:r>
            <a:r>
              <a:rPr dirty="0" sz="1200" spc="6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C00000"/>
                </a:solidFill>
                <a:latin typeface="Calibri"/>
                <a:cs typeface="Calibri"/>
              </a:rPr>
              <a:t>New</a:t>
            </a:r>
            <a:r>
              <a:rPr dirty="0" sz="1200" spc="5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C00000"/>
                </a:solidFill>
                <a:latin typeface="Calibri"/>
                <a:cs typeface="Calibri"/>
              </a:rPr>
              <a:t>Playgrounds</a:t>
            </a:r>
            <a:endParaRPr sz="1200">
              <a:latin typeface="Calibri"/>
              <a:cs typeface="Calibri"/>
            </a:endParaRPr>
          </a:p>
          <a:p>
            <a:pPr marL="12700" marR="255270">
              <a:lnSpc>
                <a:spcPct val="101899"/>
              </a:lnSpc>
              <a:spcBef>
                <a:spcPts val="990"/>
              </a:spcBef>
            </a:pPr>
            <a:r>
              <a:rPr dirty="0" sz="1200" spc="10">
                <a:latin typeface="Calibri"/>
                <a:cs typeface="Calibri"/>
              </a:rPr>
              <a:t>In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the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1950s,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probably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around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when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your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grandparents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were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born,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play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was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seen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 spc="80">
                <a:latin typeface="Calibri"/>
                <a:cs typeface="Calibri"/>
              </a:rPr>
              <a:t>as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an </a:t>
            </a:r>
            <a:r>
              <a:rPr dirty="0" sz="1200" spc="10">
                <a:latin typeface="Calibri"/>
                <a:cs typeface="Calibri"/>
              </a:rPr>
              <a:t>important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thing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for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children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to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do,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they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learnt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through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play,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made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friends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and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enjoyed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the </a:t>
            </a:r>
            <a:r>
              <a:rPr dirty="0" sz="1200">
                <a:latin typeface="Calibri"/>
                <a:cs typeface="Calibri"/>
              </a:rPr>
              <a:t>outdoors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too!</a:t>
            </a:r>
            <a:endParaRPr sz="1200">
              <a:latin typeface="Calibri"/>
              <a:cs typeface="Calibri"/>
            </a:endParaRPr>
          </a:p>
          <a:p>
            <a:pPr marL="12700" marR="26670">
              <a:lnSpc>
                <a:spcPct val="101699"/>
              </a:lnSpc>
              <a:spcBef>
                <a:spcPts val="1005"/>
              </a:spcBef>
            </a:pPr>
            <a:r>
              <a:rPr dirty="0" sz="1200" spc="50">
                <a:latin typeface="Calibri"/>
                <a:cs typeface="Calibri"/>
              </a:rPr>
              <a:t>Cities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were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growing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and</a:t>
            </a:r>
            <a:r>
              <a:rPr dirty="0" sz="120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there</a:t>
            </a:r>
            <a:r>
              <a:rPr dirty="0" sz="1200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was</a:t>
            </a:r>
            <a:r>
              <a:rPr dirty="0" sz="1200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a</a:t>
            </a:r>
            <a:r>
              <a:rPr dirty="0" sz="120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need</a:t>
            </a:r>
            <a:r>
              <a:rPr dirty="0" sz="120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for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more</a:t>
            </a:r>
            <a:r>
              <a:rPr dirty="0" sz="1200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schools,</a:t>
            </a:r>
            <a:r>
              <a:rPr dirty="0" sz="120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housing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and</a:t>
            </a:r>
            <a:r>
              <a:rPr dirty="0" sz="120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hospitals</a:t>
            </a:r>
            <a:r>
              <a:rPr dirty="0" sz="120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but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it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was </a:t>
            </a:r>
            <a:r>
              <a:rPr dirty="0" sz="1200" spc="50">
                <a:latin typeface="Calibri"/>
                <a:cs typeface="Calibri"/>
              </a:rPr>
              <a:t>also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very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important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to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have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parks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and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playgrounds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too.</a:t>
            </a:r>
            <a:endParaRPr sz="1200">
              <a:latin typeface="Calibri"/>
              <a:cs typeface="Calibri"/>
            </a:endParaRPr>
          </a:p>
          <a:p>
            <a:pPr marL="12700" marR="5080">
              <a:lnSpc>
                <a:spcPct val="101699"/>
              </a:lnSpc>
              <a:spcBef>
                <a:spcPts val="1000"/>
              </a:spcBef>
            </a:pPr>
            <a:r>
              <a:rPr dirty="0" sz="1200" spc="20">
                <a:latin typeface="Calibri"/>
                <a:cs typeface="Calibri"/>
              </a:rPr>
              <a:t>Playgrounds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started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to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be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designed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by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 spc="20">
                <a:solidFill>
                  <a:srgbClr val="C00000"/>
                </a:solidFill>
                <a:latin typeface="Calibri"/>
                <a:cs typeface="Calibri"/>
              </a:rPr>
              <a:t>artists</a:t>
            </a:r>
            <a:r>
              <a:rPr dirty="0" sz="1200" spc="20">
                <a:latin typeface="Calibri"/>
                <a:cs typeface="Calibri"/>
              </a:rPr>
              <a:t>,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 spc="20">
                <a:solidFill>
                  <a:srgbClr val="C00000"/>
                </a:solidFill>
                <a:latin typeface="Calibri"/>
                <a:cs typeface="Calibri"/>
              </a:rPr>
              <a:t>architects</a:t>
            </a:r>
            <a:r>
              <a:rPr dirty="0" sz="1200" spc="5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and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 spc="55">
                <a:solidFill>
                  <a:srgbClr val="C00000"/>
                </a:solidFill>
                <a:latin typeface="Calibri"/>
                <a:cs typeface="Calibri"/>
              </a:rPr>
              <a:t>landscape </a:t>
            </a:r>
            <a:r>
              <a:rPr dirty="0" sz="1200" spc="20">
                <a:solidFill>
                  <a:srgbClr val="C00000"/>
                </a:solidFill>
                <a:latin typeface="Calibri"/>
                <a:cs typeface="Calibri"/>
              </a:rPr>
              <a:t>architects</a:t>
            </a:r>
            <a:r>
              <a:rPr dirty="0" sz="1200" spc="5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One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type </a:t>
            </a:r>
            <a:r>
              <a:rPr dirty="0" sz="1200" spc="20">
                <a:latin typeface="Calibri"/>
                <a:cs typeface="Calibri"/>
              </a:rPr>
              <a:t>of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playground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was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the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 spc="20">
                <a:solidFill>
                  <a:srgbClr val="C00000"/>
                </a:solidFill>
                <a:latin typeface="Calibri"/>
                <a:cs typeface="Calibri"/>
              </a:rPr>
              <a:t>play</a:t>
            </a:r>
            <a:r>
              <a:rPr dirty="0" sz="1200" spc="1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200" spc="20">
                <a:solidFill>
                  <a:srgbClr val="C00000"/>
                </a:solidFill>
                <a:latin typeface="Calibri"/>
                <a:cs typeface="Calibri"/>
              </a:rPr>
              <a:t>sculpture</a:t>
            </a:r>
            <a:r>
              <a:rPr dirty="0" sz="1200" spc="20" b="1">
                <a:latin typeface="Calibri"/>
                <a:cs typeface="Calibri"/>
              </a:rPr>
              <a:t>.</a:t>
            </a:r>
            <a:r>
              <a:rPr dirty="0" sz="1200" spc="305" b="1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An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early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example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of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a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play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sculpture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is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 spc="20" i="1">
                <a:latin typeface="Calibri"/>
                <a:cs typeface="Calibri"/>
              </a:rPr>
              <a:t>Tuffsen</a:t>
            </a:r>
            <a:r>
              <a:rPr dirty="0" sz="1200" spc="10" i="1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in </a:t>
            </a:r>
            <a:r>
              <a:rPr dirty="0" sz="1200">
                <a:latin typeface="Calibri"/>
                <a:cs typeface="Calibri"/>
              </a:rPr>
              <a:t>Stockholm,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Sweden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(see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previous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page).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It</a:t>
            </a:r>
            <a:r>
              <a:rPr dirty="0" sz="1200" spc="145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was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designed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by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Egon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Moller-Nielsen</a:t>
            </a:r>
            <a:r>
              <a:rPr dirty="0" sz="1200" spc="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who</a:t>
            </a:r>
            <a:r>
              <a:rPr dirty="0" sz="1200" spc="135">
                <a:latin typeface="Calibri"/>
                <a:cs typeface="Calibri"/>
              </a:rPr>
              <a:t> </a:t>
            </a:r>
            <a:r>
              <a:rPr dirty="0" sz="1200" spc="25">
                <a:latin typeface="Calibri"/>
                <a:cs typeface="Calibri"/>
              </a:rPr>
              <a:t>was</a:t>
            </a:r>
            <a:r>
              <a:rPr dirty="0" sz="1200" spc="500">
                <a:latin typeface="Calibri"/>
                <a:cs typeface="Calibri"/>
              </a:rPr>
              <a:t>  </a:t>
            </a:r>
            <a:r>
              <a:rPr dirty="0" sz="1200" spc="20">
                <a:latin typeface="Calibri"/>
                <a:cs typeface="Calibri"/>
              </a:rPr>
              <a:t>an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 spc="20">
                <a:solidFill>
                  <a:srgbClr val="C00000"/>
                </a:solidFill>
                <a:latin typeface="Calibri"/>
                <a:cs typeface="Calibri"/>
              </a:rPr>
              <a:t>architect</a:t>
            </a:r>
            <a:r>
              <a:rPr dirty="0" sz="1200" spc="2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and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a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 spc="20">
                <a:solidFill>
                  <a:srgbClr val="C00000"/>
                </a:solidFill>
                <a:latin typeface="Calibri"/>
                <a:cs typeface="Calibri"/>
              </a:rPr>
              <a:t>sculptor</a:t>
            </a:r>
            <a:r>
              <a:rPr dirty="0" sz="1200" spc="20">
                <a:latin typeface="Calibri"/>
                <a:cs typeface="Calibri"/>
              </a:rPr>
              <a:t>.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Egon </a:t>
            </a:r>
            <a:r>
              <a:rPr dirty="0" sz="1200" spc="50">
                <a:latin typeface="Calibri"/>
                <a:cs typeface="Calibri"/>
              </a:rPr>
              <a:t>saw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how </a:t>
            </a:r>
            <a:r>
              <a:rPr dirty="0" sz="1200" spc="60">
                <a:latin typeface="Calibri"/>
                <a:cs typeface="Calibri"/>
              </a:rPr>
              <a:t>much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his </a:t>
            </a:r>
            <a:r>
              <a:rPr dirty="0" sz="1200" spc="10">
                <a:latin typeface="Calibri"/>
                <a:cs typeface="Calibri"/>
              </a:rPr>
              <a:t>3yr</a:t>
            </a:r>
            <a:r>
              <a:rPr dirty="0" sz="1200" spc="20">
                <a:latin typeface="Calibri"/>
                <a:cs typeface="Calibri"/>
              </a:rPr>
              <a:t> old daughter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enjoyed climbing </a:t>
            </a:r>
            <a:r>
              <a:rPr dirty="0" sz="1200" spc="-25">
                <a:latin typeface="Calibri"/>
                <a:cs typeface="Calibri"/>
              </a:rPr>
              <a:t>on </a:t>
            </a:r>
            <a:r>
              <a:rPr dirty="0" sz="1200" spc="10">
                <a:latin typeface="Calibri"/>
                <a:cs typeface="Calibri"/>
              </a:rPr>
              <a:t>large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stone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blocks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or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hiding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in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caves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or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sliding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down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smooth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rocks.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Watching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his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daughter</a:t>
            </a:r>
            <a:r>
              <a:rPr dirty="0" sz="1200" spc="5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play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like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this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gave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him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idea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make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 i="1">
                <a:latin typeface="Calibri"/>
                <a:cs typeface="Calibri"/>
              </a:rPr>
              <a:t>Tuffsen,</a:t>
            </a:r>
            <a:r>
              <a:rPr dirty="0" sz="1200" spc="60" i="1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it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was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one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earliest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play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 spc="45">
                <a:latin typeface="Calibri"/>
                <a:cs typeface="Calibri"/>
              </a:rPr>
              <a:t>sculptures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and </a:t>
            </a:r>
            <a:r>
              <a:rPr dirty="0" sz="1200" spc="50">
                <a:latin typeface="Calibri"/>
                <a:cs typeface="Calibri"/>
              </a:rPr>
              <a:t>was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created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1949.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552450">
              <a:lnSpc>
                <a:spcPts val="1425"/>
              </a:lnSpc>
            </a:pPr>
            <a:r>
              <a:rPr dirty="0"/>
              <a:t>Page</a:t>
            </a:r>
            <a:r>
              <a:rPr dirty="0" spc="-15"/>
              <a:t> </a:t>
            </a: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Company>Moonee Valley City Council</Company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Fiona Cabassi</dc:creator>
  <dc:description/>
  <dcterms:created xsi:type="dcterms:W3CDTF">2025-10-10T00:34:24Z</dcterms:created>
  <dcterms:modified xsi:type="dcterms:W3CDTF">2025-10-10T00:34:24Z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mplianceAssetId">
    <vt:lpwstr/>
  </property>
  <property fmtid="{D5CDD505-2E9C-101B-9397-08002B2CF9AE}" pid="3" name="ContentTypeId">
    <vt:lpwstr>0x0101005E25A374FF46C04AAED42E24E4AB0D30</vt:lpwstr>
  </property>
  <property fmtid="{D5CDD505-2E9C-101B-9397-08002B2CF9AE}" pid="4" name="Created">
    <vt:filetime>2025-10-10T00:00:00Z</vt:filetime>
  </property>
  <property fmtid="{D5CDD505-2E9C-101B-9397-08002B2CF9AE}" pid="5" name="Creator">
    <vt:lpwstr>Acrobat PDFMaker 25 for Word</vt:lpwstr>
  </property>
  <property fmtid="{D5CDD505-2E9C-101B-9397-08002B2CF9AE}" pid="6" name="LastSaved">
    <vt:filetime>2025-10-10T00:00:00Z</vt:filetime>
  </property>
  <property fmtid="{D5CDD505-2E9C-101B-9397-08002B2CF9AE}" pid="7" name="MediaServiceImageTags">
    <vt:lpwstr/>
  </property>
  <property fmtid="{D5CDD505-2E9C-101B-9397-08002B2CF9AE}" pid="8" name="Order">
    <vt:lpwstr>2529500.000000</vt:lpwstr>
  </property>
  <property fmtid="{D5CDD505-2E9C-101B-9397-08002B2CF9AE}" pid="9" name="Producer">
    <vt:lpwstr>Adobe PDF Library 25.1.20</vt:lpwstr>
  </property>
  <property fmtid="{D5CDD505-2E9C-101B-9397-08002B2CF9AE}" pid="10" name="SourceModified">
    <vt:lpwstr/>
  </property>
  <property fmtid="{D5CDD505-2E9C-101B-9397-08002B2CF9AE}" pid="11" name="TemplateUrl">
    <vt:lpwstr/>
  </property>
  <property fmtid="{D5CDD505-2E9C-101B-9397-08002B2CF9AE}" pid="12" name="TriggerFlowInfo">
    <vt:lpwstr/>
  </property>
  <property fmtid="{D5CDD505-2E9C-101B-9397-08002B2CF9AE}" pid="13" name="_ExtendedDescription">
    <vt:lpwstr/>
  </property>
  <property fmtid="{D5CDD505-2E9C-101B-9397-08002B2CF9AE}" pid="14" name="xd_ProgID">
    <vt:lpwstr/>
  </property>
  <property fmtid="{D5CDD505-2E9C-101B-9397-08002B2CF9AE}" pid="15" name="xd_Signature">
    <vt:lpwstr>0</vt:lpwstr>
  </property>
</Properties>
</file>